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49"/>
  </p:notesMasterIdLst>
  <p:handoutMasterIdLst>
    <p:handoutMasterId r:id="rId50"/>
  </p:handoutMasterIdLst>
  <p:sldIdLst>
    <p:sldId id="256" r:id="rId5"/>
    <p:sldId id="258" r:id="rId6"/>
    <p:sldId id="260" r:id="rId7"/>
    <p:sldId id="299" r:id="rId8"/>
    <p:sldId id="300" r:id="rId9"/>
    <p:sldId id="263" r:id="rId10"/>
    <p:sldId id="318" r:id="rId11"/>
    <p:sldId id="264" r:id="rId12"/>
    <p:sldId id="265" r:id="rId13"/>
    <p:sldId id="266" r:id="rId14"/>
    <p:sldId id="267" r:id="rId15"/>
    <p:sldId id="268" r:id="rId16"/>
    <p:sldId id="269" r:id="rId17"/>
    <p:sldId id="270" r:id="rId18"/>
    <p:sldId id="271" r:id="rId19"/>
    <p:sldId id="273" r:id="rId20"/>
    <p:sldId id="274" r:id="rId21"/>
    <p:sldId id="275" r:id="rId22"/>
    <p:sldId id="276" r:id="rId23"/>
    <p:sldId id="277" r:id="rId24"/>
    <p:sldId id="278" r:id="rId25"/>
    <p:sldId id="279" r:id="rId26"/>
    <p:sldId id="280" r:id="rId27"/>
    <p:sldId id="281" r:id="rId28"/>
    <p:sldId id="282" r:id="rId29"/>
    <p:sldId id="305" r:id="rId30"/>
    <p:sldId id="285" r:id="rId31"/>
    <p:sldId id="286" r:id="rId32"/>
    <p:sldId id="313" r:id="rId33"/>
    <p:sldId id="307" r:id="rId34"/>
    <p:sldId id="323" r:id="rId35"/>
    <p:sldId id="324" r:id="rId36"/>
    <p:sldId id="314" r:id="rId37"/>
    <p:sldId id="311" r:id="rId38"/>
    <p:sldId id="312" r:id="rId39"/>
    <p:sldId id="315" r:id="rId40"/>
    <p:sldId id="316" r:id="rId41"/>
    <p:sldId id="317" r:id="rId42"/>
    <p:sldId id="287" r:id="rId43"/>
    <p:sldId id="289" r:id="rId44"/>
    <p:sldId id="290" r:id="rId45"/>
    <p:sldId id="291" r:id="rId46"/>
    <p:sldId id="320" r:id="rId47"/>
    <p:sldId id="298"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54300" autoAdjust="0"/>
  </p:normalViewPr>
  <p:slideViewPr>
    <p:cSldViewPr snapToGrid="0">
      <p:cViewPr varScale="1">
        <p:scale>
          <a:sx n="44" d="100"/>
          <a:sy n="44" d="100"/>
        </p:scale>
        <p:origin x="1920" y="53"/>
      </p:cViewPr>
      <p:guideLst/>
    </p:cSldViewPr>
  </p:slideViewPr>
  <p:notesTextViewPr>
    <p:cViewPr>
      <p:scale>
        <a:sx n="150" d="100"/>
        <a:sy n="150" d="100"/>
      </p:scale>
      <p:origin x="0" y="0"/>
    </p:cViewPr>
  </p:notesTextViewPr>
  <p:sorterViewPr>
    <p:cViewPr>
      <p:scale>
        <a:sx n="120" d="100"/>
        <a:sy n="120" d="100"/>
      </p:scale>
      <p:origin x="0" y="-1452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err="1"/>
              <a:t>JetStream</a:t>
            </a:r>
            <a:r>
              <a:rPr lang="en-US" sz="2400" dirty="0"/>
              <a:t> Benchmark (higher is better)</a:t>
            </a:r>
          </a:p>
        </c:rich>
      </c:tx>
      <c:layout>
        <c:manualLayout>
          <c:xMode val="edge"/>
          <c:yMode val="edge"/>
          <c:x val="0.23844835124091882"/>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3-6DFF-4BA0-8E80-56D46D5D140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6DFF-4BA0-8E80-56D46D5D1402}"/>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6DFF-4BA0-8E80-56D46D5D1402}"/>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6-6DFF-4BA0-8E80-56D46D5D1402}"/>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96</c:v>
                </c:pt>
                <c:pt idx="1">
                  <c:v>148</c:v>
                </c:pt>
                <c:pt idx="2">
                  <c:v>136</c:v>
                </c:pt>
                <c:pt idx="3">
                  <c:v>123</c:v>
                </c:pt>
              </c:numCache>
            </c:numRef>
          </c:val>
          <c:extLst>
            <c:ext xmlns:c16="http://schemas.microsoft.com/office/drawing/2014/chart" uri="{C3380CC4-5D6E-409C-BE32-E72D297353CC}">
              <c16:uniqueId val="{00000000-6DFF-4BA0-8E80-56D46D5D1402}"/>
            </c:ext>
          </c:extLst>
        </c:ser>
        <c:dLbls>
          <c:showLegendKey val="0"/>
          <c:showVal val="0"/>
          <c:showCatName val="0"/>
          <c:showSerName val="0"/>
          <c:showPercent val="0"/>
          <c:showBubbleSize val="0"/>
        </c:dLbls>
        <c:gapWidth val="94"/>
        <c:overlap val="100"/>
        <c:axId val="283621576"/>
        <c:axId val="283619224"/>
      </c:barChart>
      <c:catAx>
        <c:axId val="28362157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19224"/>
        <c:crosses val="autoZero"/>
        <c:auto val="1"/>
        <c:lblAlgn val="ctr"/>
        <c:lblOffset val="100"/>
        <c:noMultiLvlLbl val="0"/>
      </c:catAx>
      <c:valAx>
        <c:axId val="283619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15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smtClean="0"/>
              <a:t>Octane 2.0 Benchmark (higher is better)</a:t>
            </a:r>
          </a:p>
        </c:rich>
      </c:tx>
      <c:layout>
        <c:manualLayout>
          <c:xMode val="edge"/>
          <c:yMode val="edge"/>
          <c:x val="0.23218011226958915"/>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3-6DFF-4BA0-8E80-56D46D5D140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6DFF-4BA0-8E80-56D46D5D1402}"/>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6DFF-4BA0-8E80-56D46D5D1402}"/>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6-6DFF-4BA0-8E80-56D46D5D1402}"/>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10247</c:v>
                </c:pt>
                <c:pt idx="1">
                  <c:v>21854</c:v>
                </c:pt>
                <c:pt idx="2">
                  <c:v>21014</c:v>
                </c:pt>
                <c:pt idx="3">
                  <c:v>19271</c:v>
                </c:pt>
              </c:numCache>
            </c:numRef>
          </c:val>
          <c:extLst>
            <c:ext xmlns:c16="http://schemas.microsoft.com/office/drawing/2014/chart" uri="{C3380CC4-5D6E-409C-BE32-E72D297353CC}">
              <c16:uniqueId val="{00000000-6DFF-4BA0-8E80-56D46D5D1402}"/>
            </c:ext>
          </c:extLst>
        </c:ser>
        <c:dLbls>
          <c:showLegendKey val="0"/>
          <c:showVal val="0"/>
          <c:showCatName val="0"/>
          <c:showSerName val="0"/>
          <c:showPercent val="0"/>
          <c:showBubbleSize val="0"/>
        </c:dLbls>
        <c:gapWidth val="94"/>
        <c:overlap val="-27"/>
        <c:axId val="283623536"/>
        <c:axId val="283620792"/>
      </c:barChart>
      <c:catAx>
        <c:axId val="28362353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20792"/>
        <c:crosses val="autoZero"/>
        <c:auto val="1"/>
        <c:lblAlgn val="ctr"/>
        <c:lblOffset val="100"/>
        <c:noMultiLvlLbl val="0"/>
      </c:catAx>
      <c:valAx>
        <c:axId val="283620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353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a:solidFill>
          <a:schemeClr val="bg2">
            <a:lumMod val="50000"/>
          </a:schemeClr>
        </a:solidFill>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a:ln w="28575"/>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a:solidFill>
          <a:schemeClr val="bg2">
            <a:lumMod val="50000"/>
          </a:schemeClr>
        </a:solidFill>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a:ln w="28575"/>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a:solidFill>
          <a:schemeClr val="bg2">
            <a:lumMod val="50000"/>
          </a:schemeClr>
        </a:solidFill>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a:ln w="28575"/>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a:solidFill>
          <a:schemeClr val="bg2">
            <a:lumMod val="50000"/>
          </a:schemeClr>
        </a:solidFill>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a:ln w="28575"/>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a:solidFill>
          <a:schemeClr val="bg2">
            <a:lumMod val="50000"/>
          </a:schemeClr>
        </a:solidFill>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a:ln w="28575"/>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a:solidFill>
          <a:schemeClr val="bg2">
            <a:lumMod val="50000"/>
          </a:schemeClr>
        </a:solidFill>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a:ln w="28575"/>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a:solidFill>
          <a:schemeClr val="bg2">
            <a:lumMod val="50000"/>
          </a:schemeClr>
        </a:solidFill>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a:ln w="28575"/>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a:ln w="28575"/>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a:ln w="28575"/>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a:ln w="28575"/>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a:ln w="28575"/>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a:ln w="28575"/>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a:ln w="28575"/>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a:ln w="28575"/>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a:ln w="28575"/>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a:ln w="28575"/>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a:ln w="28575"/>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a:ln w="28575"/>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526272">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711B5EF7-3548-48A7-B2DF-33B211A9242E}" srcId="{282BDA18-760F-4DDE-BDDB-C188C1411ADD}" destId="{58FC4F24-1601-4ACB-94D3-094E7EAC4EFA}" srcOrd="0" destOrd="0" parTransId="{BAA803AC-7148-4528-8808-A6F4DBCF1AD9}" sibTransId="{5BEB38A1-89C1-4DC3-9482-82D1B41235C9}"/>
    <dgm:cxn modelId="{156EC48E-E03E-4B61-B682-0956AAAE7800}" type="presOf" srcId="{58FC4F24-1601-4ACB-94D3-094E7EAC4EFA}" destId="{209EA2A0-2FC8-4C66-ADB3-CFD62EB58D22}" srcOrd="0" destOrd="0" presId="urn:microsoft.com/office/officeart/2005/8/layout/orgChart1"/>
    <dgm:cxn modelId="{F43D884D-F62C-4E35-ACC7-B4F43389C76D}" type="presOf" srcId="{163DAC73-E79F-451B-9DCD-74D12241AF83}" destId="{B3372685-9000-42DA-916C-636A2888807D}" srcOrd="0" destOrd="0" presId="urn:microsoft.com/office/officeart/2005/8/layout/orgChart1"/>
    <dgm:cxn modelId="{15612C6D-FCF0-4E1D-BBD0-6E6559F8384E}" type="presOf" srcId="{56FEAB4B-2282-4825-8D26-8564F99771F0}" destId="{E1C6FBF0-C86A-4785-AD45-A4273F8029B1}" srcOrd="1" destOrd="0" presId="urn:microsoft.com/office/officeart/2005/8/layout/orgChart1"/>
    <dgm:cxn modelId="{7DBF4C8B-EE2E-4FEA-B630-103764F9AE8D}" type="presOf" srcId="{775A88C0-CF55-4E23-A516-24F0C7A70574}" destId="{8446BF87-9394-4DD5-8148-D0EAFABBFE02}"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409B0A51-92AE-4B09-AB85-269E77C426A1}" type="presOf" srcId="{12C3CFE3-ADF0-4FD0-ABCA-0FE04CE1C6ED}" destId="{76922632-91CA-41A2-A1CC-9E75B98AD05E}"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428890DA-9A07-4E7C-8DFE-1ED91F49EADA}" type="presOf" srcId="{282BDA18-760F-4DDE-BDDB-C188C1411ADD}" destId="{130A5726-B7CB-42EA-8D96-350A2C5D77A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41A14CF-C9B8-448A-B64D-A6F0351E4807}" srcId="{282BDA18-760F-4DDE-BDDB-C188C1411ADD}" destId="{EB17A220-2E7F-4195-A32E-60D6A23B81AD}" srcOrd="1" destOrd="0" parTransId="{D5C06BE2-0860-4ACA-AD7A-7BB7801D5C2B}" sibTransId="{60C4554C-6917-4529-B64F-5EB511E95AD6}"/>
    <dgm:cxn modelId="{9A7EC29C-26D0-44C5-8C54-57B37774C4BD}" type="presOf" srcId="{2BBDA2E3-500D-4F4E-9D79-96B7EE800291}" destId="{7A7C9D79-9CDD-429F-BCDF-8F5D6271BB35}" srcOrd="0" destOrd="0" presId="urn:microsoft.com/office/officeart/2005/8/layout/orgChart1"/>
    <dgm:cxn modelId="{F39B26F3-1963-4BE9-B0A7-F1E8EC154F73}" type="presOf" srcId="{2BBDA2E3-500D-4F4E-9D79-96B7EE800291}" destId="{8E42615D-8290-422D-B214-EE3C5A43BD33}" srcOrd="1" destOrd="0" presId="urn:microsoft.com/office/officeart/2005/8/layout/orgChart1"/>
    <dgm:cxn modelId="{86D901F3-DE63-455F-B677-B7145CAF52F0}" type="presOf" srcId="{EB17A220-2E7F-4195-A32E-60D6A23B81AD}" destId="{53B9ED1B-25B0-42A4-BC16-E11BAD79C262}" srcOrd="1" destOrd="0" presId="urn:microsoft.com/office/officeart/2005/8/layout/orgChart1"/>
    <dgm:cxn modelId="{594C437C-06D8-41EC-A432-6AE7F4578492}" type="presOf" srcId="{BB6F77AD-1056-4EC6-8C1A-FC0E863CB5CC}" destId="{BFECE20F-6DEC-4A29-A108-6772454965E8}"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F77E7E99-6BDF-4D4E-9924-3B121E3B00F0}" type="presOf" srcId="{C526AF9B-6B38-4F1A-A63F-4A2F10ECC238}" destId="{441DBA13-D963-4391-A65E-5A5A087F6BD8}" srcOrd="0" destOrd="0" presId="urn:microsoft.com/office/officeart/2005/8/layout/orgChart1"/>
    <dgm:cxn modelId="{E2474401-703E-4F35-BAA4-9BD9372F2ED7}" type="presOf" srcId="{E165F015-84C1-40FE-90EE-6A2F58A3226B}" destId="{5C1EA618-23F5-4250-8643-9EEAEBBAAECC}" srcOrd="0" destOrd="0" presId="urn:microsoft.com/office/officeart/2005/8/layout/orgChart1"/>
    <dgm:cxn modelId="{FB093033-F6A7-40A3-BEAE-F93DCD89AD85}" type="presOf" srcId="{BB6F77AD-1056-4EC6-8C1A-FC0E863CB5CC}" destId="{D1B9F142-2140-4775-A9B0-17DC12813460}" srcOrd="0" destOrd="0" presId="urn:microsoft.com/office/officeart/2005/8/layout/orgChart1"/>
    <dgm:cxn modelId="{AC0782FB-3FAC-4843-96E7-77A2C6021493}" type="presOf" srcId="{BFB397D4-2396-4180-B631-7692F60CBB3B}" destId="{0165315F-5017-48A8-A4EA-EB23A9CBFD1B}"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5B74E972-AAE4-49D9-9390-032E7DCD6AEA}" type="presOf" srcId="{25E0E5B6-1B82-403C-B00F-962ACDE16ABD}" destId="{1952C184-3005-45C5-8E51-D21099A9E8A1}" srcOrd="0" destOrd="0" presId="urn:microsoft.com/office/officeart/2005/8/layout/orgChart1"/>
    <dgm:cxn modelId="{9000C4D6-EED6-4335-9963-6E55BAC990E4}" type="presOf" srcId="{C51E46C3-E7EE-4A88-AE32-CD9A27520A2D}" destId="{720C10DB-C345-4620-B59F-708994558782}" srcOrd="0" destOrd="0" presId="urn:microsoft.com/office/officeart/2005/8/layout/orgChart1"/>
    <dgm:cxn modelId="{B6E1B425-A4B0-4207-8A0E-3668F64008FE}" type="presOf" srcId="{0C2FD135-4B05-4A00-A89C-33E2AB1AD40A}" destId="{B15E9E50-F5DD-4999-8613-20AB8744947E}"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EECA94BE-010D-4859-8724-561667600271}" type="presOf" srcId="{0AC8E0ED-A957-4A10-AB40-CF5AE3B65D0F}" destId="{46174BFA-86FB-40C4-9C21-0BA1745A5524}" srcOrd="0" destOrd="0" presId="urn:microsoft.com/office/officeart/2005/8/layout/orgChart1"/>
    <dgm:cxn modelId="{FDB12093-52D6-4D47-A224-D40A21CEA256}" type="presOf" srcId="{FB810902-2CD0-4153-916F-3ED6FCEF61B9}" destId="{EB1BCEB4-C024-40F7-8665-E2B63EC5FD4F}" srcOrd="1"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5BFBFF66-6030-4B46-ADDD-8E9D365BF084}" type="presOf" srcId="{58FC4F24-1601-4ACB-94D3-094E7EAC4EFA}" destId="{4FB0ED4D-7AAE-4D38-B5B4-8A0013570DE0}" srcOrd="1" destOrd="0" presId="urn:microsoft.com/office/officeart/2005/8/layout/orgChart1"/>
    <dgm:cxn modelId="{E331532A-C4F5-4CDA-BD5D-3F5C75D31B9B}" type="presOf" srcId="{B3433E65-A861-47F5-A568-793728624C2F}" destId="{A27C48AC-EF55-479D-9438-AC4DE40D52CF}" srcOrd="0" destOrd="0" presId="urn:microsoft.com/office/officeart/2005/8/layout/orgChart1"/>
    <dgm:cxn modelId="{31F17922-54E3-4201-9B0A-AB5D3F0629BF}" type="presOf" srcId="{0AC8E0ED-A957-4A10-AB40-CF5AE3B65D0F}" destId="{9E99951C-CB0D-48DB-84BD-7973E5587176}" srcOrd="1" destOrd="0" presId="urn:microsoft.com/office/officeart/2005/8/layout/orgChart1"/>
    <dgm:cxn modelId="{51E6E9E2-3550-4403-88FB-FE7240A37BC1}" type="presOf" srcId="{D6663DCB-8007-4109-9D35-B61FE32F9727}" destId="{1118A947-73BD-4340-B309-5DE78CB30B53}" srcOrd="1" destOrd="0" presId="urn:microsoft.com/office/officeart/2005/8/layout/orgChart1"/>
    <dgm:cxn modelId="{8919FCC5-A8EB-411D-9DD3-35A1ADB577C3}" type="presOf" srcId="{56FEAB4B-2282-4825-8D26-8564F99771F0}" destId="{52814F0A-6D45-4178-9AEC-C1B432E6511F}" srcOrd="0" destOrd="0" presId="urn:microsoft.com/office/officeart/2005/8/layout/orgChart1"/>
    <dgm:cxn modelId="{BC06F155-1A62-4419-BFD7-CC4FC2183AC3}" type="presOf" srcId="{282BDA18-760F-4DDE-BDDB-C188C1411ADD}" destId="{E6ECAF60-9583-4BE2-AE02-263B044EED2B}" srcOrd="1" destOrd="0" presId="urn:microsoft.com/office/officeart/2005/8/layout/orgChart1"/>
    <dgm:cxn modelId="{18F68F45-D3CB-4021-BFAB-702ED9C650DF}" type="presOf" srcId="{C779DDF6-B29C-495B-B1BA-10C256F09249}" destId="{0273D33A-B665-4253-8FCA-5B37F6FB881D}" srcOrd="0" destOrd="0" presId="urn:microsoft.com/office/officeart/2005/8/layout/orgChart1"/>
    <dgm:cxn modelId="{3D0C3044-938D-4951-BAB9-15464E323D63}" type="presOf" srcId="{ADB3F2E1-7E9F-42E8-9095-8287B913F240}" destId="{76560BC8-D748-4DCD-A613-3CD910968CC8}" srcOrd="0" destOrd="0" presId="urn:microsoft.com/office/officeart/2005/8/layout/orgChart1"/>
    <dgm:cxn modelId="{176A19CB-A91C-4686-AE60-075BAF27A6A1}" type="presOf" srcId="{0C2FD135-4B05-4A00-A89C-33E2AB1AD40A}" destId="{8E387308-5884-476C-A86D-2081CBBA7F30}" srcOrd="0" destOrd="0" presId="urn:microsoft.com/office/officeart/2005/8/layout/orgChart1"/>
    <dgm:cxn modelId="{22D9D0BC-63E8-4350-861D-F72B51C9423F}" type="presOf" srcId="{5D2BFA2B-877F-47C4-B1C9-5A8B7AEF8881}" destId="{F587772C-0AA9-4A8C-8B82-6B7DA6737050}" srcOrd="0" destOrd="0" presId="urn:microsoft.com/office/officeart/2005/8/layout/orgChart1"/>
    <dgm:cxn modelId="{DA18A739-25AC-432F-BD7D-A12B7AE8219E}" type="presOf" srcId="{649C8CF8-D35E-4753-8CDB-6EAABB5C1ECF}" destId="{91D82B68-28FE-4CD8-B666-2E1115184573}" srcOrd="1" destOrd="0" presId="urn:microsoft.com/office/officeart/2005/8/layout/orgChart1"/>
    <dgm:cxn modelId="{2154B14B-D698-4766-A65E-AD1BD2D9804E}" type="presOf" srcId="{D6663DCB-8007-4109-9D35-B61FE32F9727}" destId="{577A8D08-77DF-422B-B624-039EB27CBBDD}"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A9087FFB-4765-4679-A04D-BDD04AE8C59C}" srcId="{0AC8E0ED-A957-4A10-AB40-CF5AE3B65D0F}" destId="{56FEAB4B-2282-4825-8D26-8564F99771F0}" srcOrd="0" destOrd="0" parTransId="{5D2BFA2B-877F-47C4-B1C9-5A8B7AEF8881}" sibTransId="{29BA462B-1765-4A53-BBA9-AF83E48D2C49}"/>
    <dgm:cxn modelId="{DF592570-CDCE-40FC-909A-2985809DA6C7}" type="presOf" srcId="{67AC68C4-B8F6-4E23-9DE3-2A4813C2E3FA}" destId="{CBC00049-2351-43C4-BC1B-091022B26AFB}" srcOrd="1" destOrd="0" presId="urn:microsoft.com/office/officeart/2005/8/layout/orgChart1"/>
    <dgm:cxn modelId="{B774FA9C-432F-4174-8902-9F1EDEBDECAA}" type="presOf" srcId="{503B2674-5C66-49E6-8809-99DFDADB6322}" destId="{A6816227-FE67-4AFA-998D-764C81983B9A}" srcOrd="0" destOrd="0" presId="urn:microsoft.com/office/officeart/2005/8/layout/orgChart1"/>
    <dgm:cxn modelId="{20F3F44D-34C3-4749-BF2A-F330481C82B0}" type="presOf" srcId="{BAA803AC-7148-4528-8808-A6F4DBCF1AD9}" destId="{1F24BB10-C223-4313-B27F-B22B096A44BB}" srcOrd="0" destOrd="0" presId="urn:microsoft.com/office/officeart/2005/8/layout/orgChart1"/>
    <dgm:cxn modelId="{F64BCE22-CD1F-4EFD-BA62-E93ADA134427}" type="presOf" srcId="{ADE7B611-4DA9-482B-AD3E-47D37E0D2E40}" destId="{2A13BC0F-3E52-4546-BBB6-87DBFF97CE35}" srcOrd="1"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AC70FCF5-E4EE-4311-A7B6-AC13893F253F}" type="presOf" srcId="{ADE7B611-4DA9-482B-AD3E-47D37E0D2E40}" destId="{55371FD5-665B-4201-BD8E-AF69B9DDD1CB}" srcOrd="0" destOrd="0" presId="urn:microsoft.com/office/officeart/2005/8/layout/orgChart1"/>
    <dgm:cxn modelId="{53C85966-9F02-4369-8071-EB37715C0272}" type="presOf" srcId="{024DB868-BF27-48FC-90A2-BC7837878362}" destId="{3BBDBC3E-68A9-4B8B-AF79-06C1BDDF1359}" srcOrd="0" destOrd="0" presId="urn:microsoft.com/office/officeart/2005/8/layout/orgChart1"/>
    <dgm:cxn modelId="{A234F186-79C7-4320-A780-BE12C069BCC1}" type="presOf" srcId="{7F58225B-D8B3-4DCF-9BF0-CE167538D7C0}" destId="{93D0EDE7-733B-4DBD-ACAC-601919483D04}" srcOrd="0" destOrd="0" presId="urn:microsoft.com/office/officeart/2005/8/layout/orgChart1"/>
    <dgm:cxn modelId="{513D8FF0-63C8-47B1-B834-2A3ABC63A938}" type="presOf" srcId="{52A160FB-4D24-481A-A3FD-30667289ED63}" destId="{DFEAFD05-4A15-4A75-9689-4D2CCC988AF9}" srcOrd="0" destOrd="0" presId="urn:microsoft.com/office/officeart/2005/8/layout/orgChart1"/>
    <dgm:cxn modelId="{26D192BA-245F-458F-9285-7F5260F01341}" type="presOf" srcId="{E3EAABFA-6FAA-4D67-818B-391A6CB9E533}" destId="{315B5E2B-BFC9-43D0-AE5A-0A9699FA3AD6}" srcOrd="1" destOrd="0" presId="urn:microsoft.com/office/officeart/2005/8/layout/orgChart1"/>
    <dgm:cxn modelId="{CE6CD078-E8FC-42F0-8E67-7C94338293E5}" type="presOf" srcId="{E3EAABFA-6FAA-4D67-818B-391A6CB9E533}" destId="{C827E59D-9864-409D-8727-5E29101BDADD}" srcOrd="0" destOrd="0" presId="urn:microsoft.com/office/officeart/2005/8/layout/orgChart1"/>
    <dgm:cxn modelId="{406E44E4-FF2F-4EEB-B0F1-764C1025F8EA}" type="presOf" srcId="{FB810902-2CD0-4153-916F-3ED6FCEF61B9}" destId="{310AF326-395C-4B5A-A52C-A84139AEE262}" srcOrd="0" destOrd="0" presId="urn:microsoft.com/office/officeart/2005/8/layout/orgChart1"/>
    <dgm:cxn modelId="{A0AECF16-88B2-414D-9A3D-8C5C90EF60DF}" type="presOf" srcId="{E483F110-A6BC-4DFC-897C-83588DCE9C48}" destId="{0AA86E9C-7812-4D29-BED6-ADB7442109D6}" srcOrd="0" destOrd="0" presId="urn:microsoft.com/office/officeart/2005/8/layout/orgChart1"/>
    <dgm:cxn modelId="{CA6D1CE7-70CC-4FB9-915C-F24679690482}" type="presOf" srcId="{EB17A220-2E7F-4195-A32E-60D6A23B81AD}" destId="{B3C86468-A461-40A6-99BD-FE6C9A9B679C}" srcOrd="0" destOrd="0" presId="urn:microsoft.com/office/officeart/2005/8/layout/orgChart1"/>
    <dgm:cxn modelId="{E0B77E05-FF87-45FF-8FC9-4BBAE3E61412}" type="presOf" srcId="{649C8CF8-D35E-4753-8CDB-6EAABB5C1ECF}" destId="{015BFCA0-D7B4-4524-A9FC-58703D254F55}" srcOrd="0" destOrd="0" presId="urn:microsoft.com/office/officeart/2005/8/layout/orgChart1"/>
    <dgm:cxn modelId="{6F4B495A-2527-4065-AFE0-F46BDD89EEBC}" type="presOf" srcId="{67AC68C4-B8F6-4E23-9DE3-2A4813C2E3FA}" destId="{C5B07D43-9EE9-4854-9D4F-E8DAF99ED14C}" srcOrd="0" destOrd="0" presId="urn:microsoft.com/office/officeart/2005/8/layout/orgChart1"/>
    <dgm:cxn modelId="{40CAC4BC-EA84-430A-AC5F-32D01F744CB4}" type="presOf" srcId="{7B4FDCD2-B788-4824-B975-7FA55B24D4A0}" destId="{3F651334-D96D-4BE1-99EB-8ACEB0730255}" srcOrd="0" destOrd="0" presId="urn:microsoft.com/office/officeart/2005/8/layout/orgChart1"/>
    <dgm:cxn modelId="{19C05F2D-4B0C-447A-889D-C766347303E6}" type="presOf" srcId="{07C8A3B1-173D-4B84-8E7B-21039456F513}" destId="{F7FBAF29-34EB-4840-8DB0-DAC8D7804C1D}" srcOrd="1" destOrd="0" presId="urn:microsoft.com/office/officeart/2005/8/layout/orgChart1"/>
    <dgm:cxn modelId="{513C8AAD-7178-431A-BC96-19FD20D0BB3C}" type="presOf" srcId="{1E846412-CBCA-4911-8A7F-D49186927216}" destId="{38DD5A82-DA4F-45CE-B20D-08E5C63F63B9}" srcOrd="0" destOrd="0" presId="urn:microsoft.com/office/officeart/2005/8/layout/orgChart1"/>
    <dgm:cxn modelId="{64DB03DF-78A4-4282-A7C0-DC326F5CB579}" type="presOf" srcId="{3210E1C7-C1FD-4530-98F2-6788F5A70405}" destId="{DAFE477D-1664-4DDE-8AEC-59132143B985}" srcOrd="0" destOrd="0" presId="urn:microsoft.com/office/officeart/2005/8/layout/orgChart1"/>
    <dgm:cxn modelId="{09D7E19A-FF3F-4971-835C-60279BDE3419}" type="presOf" srcId="{D5C06BE2-0860-4ACA-AD7A-7BB7801D5C2B}" destId="{040FA375-1DAC-451B-9006-6D2AEC512B53}" srcOrd="0" destOrd="0" presId="urn:microsoft.com/office/officeart/2005/8/layout/orgChart1"/>
    <dgm:cxn modelId="{945166B8-9C02-4465-AB33-54DE157DC34D}" type="presOf" srcId="{ADB3F2E1-7E9F-42E8-9095-8287B913F240}" destId="{3A895F64-83EB-4F51-8C96-642000EC88F5}" srcOrd="1" destOrd="0" presId="urn:microsoft.com/office/officeart/2005/8/layout/orgChart1"/>
    <dgm:cxn modelId="{098D2B48-ED7E-46E9-9AE9-212F52C2FBAB}" type="presOf" srcId="{775A88C0-CF55-4E23-A516-24F0C7A70574}" destId="{CED667BA-B54D-4657-8704-D6286F4A8733}" srcOrd="0" destOrd="0" presId="urn:microsoft.com/office/officeart/2005/8/layout/orgChart1"/>
    <dgm:cxn modelId="{9CDDB2F7-4D54-40CE-B198-0834D5A8B939}" type="presOf" srcId="{07C8A3B1-173D-4B84-8E7B-21039456F513}" destId="{AFB86023-1A5B-4676-B990-1065FD3F5EB0}" srcOrd="0" destOrd="0" presId="urn:microsoft.com/office/officeart/2005/8/layout/orgChart1"/>
    <dgm:cxn modelId="{BF0CB058-6ABB-407E-8166-0A42CC909EBF}" type="presOf" srcId="{310A77BB-15FF-4178-9580-D1957D8CAC1D}" destId="{58D00A27-55E5-4502-AD23-8BA73E06D7E3}"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FB7BD08D-0596-40DD-8B96-C5DC65365033}" type="presOf" srcId="{024DB868-BF27-48FC-90A2-BC7837878362}" destId="{A446443D-B05C-43E8-8641-AEC2BA931022}" srcOrd="1" destOrd="0" presId="urn:microsoft.com/office/officeart/2005/8/layout/orgChart1"/>
    <dgm:cxn modelId="{7070F5B6-5257-40FF-AFDD-203C6B91F0F1}" type="presOf" srcId="{BFB397D4-2396-4180-B631-7692F60CBB3B}" destId="{C41F05EE-0767-4167-AB48-90F5166518FE}" srcOrd="1" destOrd="0" presId="urn:microsoft.com/office/officeart/2005/8/layout/orgChart1"/>
    <dgm:cxn modelId="{CC134EBE-3B0A-4404-B139-A9862932D8B7}" type="presParOf" srcId="{38DD5A82-DA4F-45CE-B20D-08E5C63F63B9}" destId="{661E4865-8FDD-49E6-9300-88742A0B9077}" srcOrd="0" destOrd="0" presId="urn:microsoft.com/office/officeart/2005/8/layout/orgChart1"/>
    <dgm:cxn modelId="{CC5330CB-3BD9-4204-BC3E-7EE130B4309E}" type="presParOf" srcId="{661E4865-8FDD-49E6-9300-88742A0B9077}" destId="{36E240E3-4DCA-4DCC-93ED-FEEF6FEEBAF4}" srcOrd="0" destOrd="0" presId="urn:microsoft.com/office/officeart/2005/8/layout/orgChart1"/>
    <dgm:cxn modelId="{825F6835-D8DB-49A3-8E1A-FB4A79FA9140}" type="presParOf" srcId="{36E240E3-4DCA-4DCC-93ED-FEEF6FEEBAF4}" destId="{46174BFA-86FB-40C4-9C21-0BA1745A5524}" srcOrd="0" destOrd="0" presId="urn:microsoft.com/office/officeart/2005/8/layout/orgChart1"/>
    <dgm:cxn modelId="{EA2CB0F2-1E4D-4B91-BE92-5CEFF9B81CDB}" type="presParOf" srcId="{36E240E3-4DCA-4DCC-93ED-FEEF6FEEBAF4}" destId="{9E99951C-CB0D-48DB-84BD-7973E5587176}" srcOrd="1" destOrd="0" presId="urn:microsoft.com/office/officeart/2005/8/layout/orgChart1"/>
    <dgm:cxn modelId="{1630386E-E177-4E3E-BED7-1F58A3CB667C}" type="presParOf" srcId="{661E4865-8FDD-49E6-9300-88742A0B9077}" destId="{81F16CB9-E699-4DDC-BB52-0CE13288B089}" srcOrd="1" destOrd="0" presId="urn:microsoft.com/office/officeart/2005/8/layout/orgChart1"/>
    <dgm:cxn modelId="{0FE0575B-8565-4EFE-B918-959A5CEB0C6B}" type="presParOf" srcId="{81F16CB9-E699-4DDC-BB52-0CE13288B089}" destId="{F587772C-0AA9-4A8C-8B82-6B7DA6737050}" srcOrd="0" destOrd="0" presId="urn:microsoft.com/office/officeart/2005/8/layout/orgChart1"/>
    <dgm:cxn modelId="{905FA9B0-2D43-451A-87F8-A4FF68BFD667}" type="presParOf" srcId="{81F16CB9-E699-4DDC-BB52-0CE13288B089}" destId="{80E3CB7B-209B-49A3-8003-74906BDB70CF}" srcOrd="1" destOrd="0" presId="urn:microsoft.com/office/officeart/2005/8/layout/orgChart1"/>
    <dgm:cxn modelId="{50AA95BB-0C78-4A95-ACC9-73DF8C156768}" type="presParOf" srcId="{80E3CB7B-209B-49A3-8003-74906BDB70CF}" destId="{3251B607-6B29-4E2D-B528-F0EAEB9ED50B}" srcOrd="0" destOrd="0" presId="urn:microsoft.com/office/officeart/2005/8/layout/orgChart1"/>
    <dgm:cxn modelId="{0BFC3DFB-D884-432D-8249-3E3C64BAC0B0}" type="presParOf" srcId="{3251B607-6B29-4E2D-B528-F0EAEB9ED50B}" destId="{52814F0A-6D45-4178-9AEC-C1B432E6511F}" srcOrd="0" destOrd="0" presId="urn:microsoft.com/office/officeart/2005/8/layout/orgChart1"/>
    <dgm:cxn modelId="{67009187-E13C-4F6B-BD1E-57E4A3D7FA71}" type="presParOf" srcId="{3251B607-6B29-4E2D-B528-F0EAEB9ED50B}" destId="{E1C6FBF0-C86A-4785-AD45-A4273F8029B1}" srcOrd="1" destOrd="0" presId="urn:microsoft.com/office/officeart/2005/8/layout/orgChart1"/>
    <dgm:cxn modelId="{AC098C1D-7FA3-4969-B786-18161AC52574}" type="presParOf" srcId="{80E3CB7B-209B-49A3-8003-74906BDB70CF}" destId="{12436366-0BC3-45BF-AF95-3589C1116744}" srcOrd="1" destOrd="0" presId="urn:microsoft.com/office/officeart/2005/8/layout/orgChart1"/>
    <dgm:cxn modelId="{8E78DBB9-FFBB-485B-AA2C-6BC4D0F50EC4}" type="presParOf" srcId="{12436366-0BC3-45BF-AF95-3589C1116744}" destId="{720C10DB-C345-4620-B59F-708994558782}" srcOrd="0" destOrd="0" presId="urn:microsoft.com/office/officeart/2005/8/layout/orgChart1"/>
    <dgm:cxn modelId="{55A97711-417E-4BFB-80AA-A58C679B9F77}" type="presParOf" srcId="{12436366-0BC3-45BF-AF95-3589C1116744}" destId="{2D29C273-DA87-4CE2-A41F-163FFB43A965}" srcOrd="1" destOrd="0" presId="urn:microsoft.com/office/officeart/2005/8/layout/orgChart1"/>
    <dgm:cxn modelId="{1DD4048A-A510-4808-9A0F-04E032CE1200}" type="presParOf" srcId="{2D29C273-DA87-4CE2-A41F-163FFB43A965}" destId="{03EFE594-5D6E-4C46-A39B-1A12E80A6474}" srcOrd="0" destOrd="0" presId="urn:microsoft.com/office/officeart/2005/8/layout/orgChart1"/>
    <dgm:cxn modelId="{5809A214-12DE-4E22-8AEC-A96C7D9BFEBC}" type="presParOf" srcId="{03EFE594-5D6E-4C46-A39B-1A12E80A6474}" destId="{C827E59D-9864-409D-8727-5E29101BDADD}" srcOrd="0" destOrd="0" presId="urn:microsoft.com/office/officeart/2005/8/layout/orgChart1"/>
    <dgm:cxn modelId="{BCCF39B3-288C-4AB7-B4C1-EC0EFD552473}" type="presParOf" srcId="{03EFE594-5D6E-4C46-A39B-1A12E80A6474}" destId="{315B5E2B-BFC9-43D0-AE5A-0A9699FA3AD6}" srcOrd="1" destOrd="0" presId="urn:microsoft.com/office/officeart/2005/8/layout/orgChart1"/>
    <dgm:cxn modelId="{DCB9C7D8-8487-4659-BE61-4E030EC666BE}" type="presParOf" srcId="{2D29C273-DA87-4CE2-A41F-163FFB43A965}" destId="{718D45AA-A55D-4B54-9A19-2B50822708D4}" srcOrd="1" destOrd="0" presId="urn:microsoft.com/office/officeart/2005/8/layout/orgChart1"/>
    <dgm:cxn modelId="{17738F64-E422-4296-9E3B-3D154E83677F}" type="presParOf" srcId="{2D29C273-DA87-4CE2-A41F-163FFB43A965}" destId="{D91A0E4B-E616-4A6B-A7CA-39F9C9340BAD}" srcOrd="2" destOrd="0" presId="urn:microsoft.com/office/officeart/2005/8/layout/orgChart1"/>
    <dgm:cxn modelId="{BE4B4A35-15F8-4365-966A-99E922DC731E}" type="presParOf" srcId="{12436366-0BC3-45BF-AF95-3589C1116744}" destId="{76922632-91CA-41A2-A1CC-9E75B98AD05E}" srcOrd="2" destOrd="0" presId="urn:microsoft.com/office/officeart/2005/8/layout/orgChart1"/>
    <dgm:cxn modelId="{213E1BD3-5A6B-435C-8A92-B8717AEBF24E}" type="presParOf" srcId="{12436366-0BC3-45BF-AF95-3589C1116744}" destId="{8D17C587-523A-4344-BA43-61E931CD1BCA}" srcOrd="3" destOrd="0" presId="urn:microsoft.com/office/officeart/2005/8/layout/orgChart1"/>
    <dgm:cxn modelId="{BE3E4209-0341-4186-BB31-D7C0C22DA4B6}" type="presParOf" srcId="{8D17C587-523A-4344-BA43-61E931CD1BCA}" destId="{AC6D82DE-C7FA-4227-A3C5-C13D6EE6BBFB}" srcOrd="0" destOrd="0" presId="urn:microsoft.com/office/officeart/2005/8/layout/orgChart1"/>
    <dgm:cxn modelId="{947B6207-518F-455C-B01C-2308577B1026}" type="presParOf" srcId="{AC6D82DE-C7FA-4227-A3C5-C13D6EE6BBFB}" destId="{C5B07D43-9EE9-4854-9D4F-E8DAF99ED14C}" srcOrd="0" destOrd="0" presId="urn:microsoft.com/office/officeart/2005/8/layout/orgChart1"/>
    <dgm:cxn modelId="{61F210BF-BABF-4C2A-9808-657BB8F61DFC}" type="presParOf" srcId="{AC6D82DE-C7FA-4227-A3C5-C13D6EE6BBFB}" destId="{CBC00049-2351-43C4-BC1B-091022B26AFB}" srcOrd="1" destOrd="0" presId="urn:microsoft.com/office/officeart/2005/8/layout/orgChart1"/>
    <dgm:cxn modelId="{6A6E2B3D-FA95-4898-A63D-D36BCF253BB8}" type="presParOf" srcId="{8D17C587-523A-4344-BA43-61E931CD1BCA}" destId="{1B038B30-FE41-4D77-95DD-AB845F582B31}" srcOrd="1" destOrd="0" presId="urn:microsoft.com/office/officeart/2005/8/layout/orgChart1"/>
    <dgm:cxn modelId="{0D5387EF-EC27-4AE7-95AC-7F867A794A0A}" type="presParOf" srcId="{8D17C587-523A-4344-BA43-61E931CD1BCA}" destId="{901E6F69-524D-40DE-9572-82E1699CBAC3}" srcOrd="2" destOrd="0" presId="urn:microsoft.com/office/officeart/2005/8/layout/orgChart1"/>
    <dgm:cxn modelId="{52564126-AD26-40B4-8712-25EC7BE1C8E0}" type="presParOf" srcId="{80E3CB7B-209B-49A3-8003-74906BDB70CF}" destId="{87B7EAB4-E216-4196-B68D-DD2C4C55C5C8}" srcOrd="2" destOrd="0" presId="urn:microsoft.com/office/officeart/2005/8/layout/orgChart1"/>
    <dgm:cxn modelId="{D0FA97E5-E5E8-4B2E-89AB-5C873A86C25C}" type="presParOf" srcId="{81F16CB9-E699-4DDC-BB52-0CE13288B089}" destId="{A6816227-FE67-4AFA-998D-764C81983B9A}" srcOrd="2" destOrd="0" presId="urn:microsoft.com/office/officeart/2005/8/layout/orgChart1"/>
    <dgm:cxn modelId="{1E448786-D5E8-4EFD-9227-F2427A5BD466}" type="presParOf" srcId="{81F16CB9-E699-4DDC-BB52-0CE13288B089}" destId="{77508D17-BCDF-4A43-891F-89E8F055B5F2}" srcOrd="3" destOrd="0" presId="urn:microsoft.com/office/officeart/2005/8/layout/orgChart1"/>
    <dgm:cxn modelId="{AE9518D8-C55C-4485-9381-63A496938095}" type="presParOf" srcId="{77508D17-BCDF-4A43-891F-89E8F055B5F2}" destId="{0DA849D7-C179-414F-94C7-A6B0CB3644FE}" srcOrd="0" destOrd="0" presId="urn:microsoft.com/office/officeart/2005/8/layout/orgChart1"/>
    <dgm:cxn modelId="{28CDE973-D49F-444A-898B-EA8B41716DC4}" type="presParOf" srcId="{0DA849D7-C179-414F-94C7-A6B0CB3644FE}" destId="{D1B9F142-2140-4775-A9B0-17DC12813460}" srcOrd="0" destOrd="0" presId="urn:microsoft.com/office/officeart/2005/8/layout/orgChart1"/>
    <dgm:cxn modelId="{9DD88F42-9316-435A-AEF1-A867DA96FE12}" type="presParOf" srcId="{0DA849D7-C179-414F-94C7-A6B0CB3644FE}" destId="{BFECE20F-6DEC-4A29-A108-6772454965E8}" srcOrd="1" destOrd="0" presId="urn:microsoft.com/office/officeart/2005/8/layout/orgChart1"/>
    <dgm:cxn modelId="{EC98DC24-B927-4A64-A36F-020CFC90D908}" type="presParOf" srcId="{77508D17-BCDF-4A43-891F-89E8F055B5F2}" destId="{B36F6FE5-A9E9-4C55-B861-8C992C0A0872}" srcOrd="1" destOrd="0" presId="urn:microsoft.com/office/officeart/2005/8/layout/orgChart1"/>
    <dgm:cxn modelId="{06F9393C-2377-4555-8B0C-CF3292976C8D}" type="presParOf" srcId="{B36F6FE5-A9E9-4C55-B861-8C992C0A0872}" destId="{1952C184-3005-45C5-8E51-D21099A9E8A1}" srcOrd="0" destOrd="0" presId="urn:microsoft.com/office/officeart/2005/8/layout/orgChart1"/>
    <dgm:cxn modelId="{3CBD3054-74A1-46BD-80CE-8C13C6FAAE08}" type="presParOf" srcId="{B36F6FE5-A9E9-4C55-B861-8C992C0A0872}" destId="{B237897D-8B7B-4A32-A1D9-1DE80CC28F09}" srcOrd="1" destOrd="0" presId="urn:microsoft.com/office/officeart/2005/8/layout/orgChart1"/>
    <dgm:cxn modelId="{8E2C40A8-4CF5-4824-8556-61087530E8CF}" type="presParOf" srcId="{B237897D-8B7B-4A32-A1D9-1DE80CC28F09}" destId="{E8C93D03-FB31-47E0-A902-D59BB8A7F4AF}" srcOrd="0" destOrd="0" presId="urn:microsoft.com/office/officeart/2005/8/layout/orgChart1"/>
    <dgm:cxn modelId="{62209A65-EB9A-461E-9F71-E266EBF410C2}" type="presParOf" srcId="{E8C93D03-FB31-47E0-A902-D59BB8A7F4AF}" destId="{55371FD5-665B-4201-BD8E-AF69B9DDD1CB}" srcOrd="0" destOrd="0" presId="urn:microsoft.com/office/officeart/2005/8/layout/orgChart1"/>
    <dgm:cxn modelId="{294B33FF-6D77-403F-97B2-12487CD14545}" type="presParOf" srcId="{E8C93D03-FB31-47E0-A902-D59BB8A7F4AF}" destId="{2A13BC0F-3E52-4546-BBB6-87DBFF97CE35}" srcOrd="1" destOrd="0" presId="urn:microsoft.com/office/officeart/2005/8/layout/orgChart1"/>
    <dgm:cxn modelId="{19AE5F92-C024-4AEB-8F77-2E7F084316B3}" type="presParOf" srcId="{B237897D-8B7B-4A32-A1D9-1DE80CC28F09}" destId="{2A62067B-FDFE-4353-827B-025A9AA6995E}" srcOrd="1" destOrd="0" presId="urn:microsoft.com/office/officeart/2005/8/layout/orgChart1"/>
    <dgm:cxn modelId="{FDB0F0BF-80F5-428F-98CD-3CA51847B91F}" type="presParOf" srcId="{B237897D-8B7B-4A32-A1D9-1DE80CC28F09}" destId="{A406E16D-DDDD-48CF-AD71-A10192B2DC36}" srcOrd="2" destOrd="0" presId="urn:microsoft.com/office/officeart/2005/8/layout/orgChart1"/>
    <dgm:cxn modelId="{B0E3FEE6-E602-48FA-9089-5802C424C8FB}" type="presParOf" srcId="{B36F6FE5-A9E9-4C55-B861-8C992C0A0872}" destId="{441DBA13-D963-4391-A65E-5A5A087F6BD8}" srcOrd="2" destOrd="0" presId="urn:microsoft.com/office/officeart/2005/8/layout/orgChart1"/>
    <dgm:cxn modelId="{FA6FDECD-A6CE-4F22-AC2B-2CD28BD5F33A}" type="presParOf" srcId="{B36F6FE5-A9E9-4C55-B861-8C992C0A0872}" destId="{5B2AAE56-2B85-4065-8EAE-D6B5B2A3035D}" srcOrd="3" destOrd="0" presId="urn:microsoft.com/office/officeart/2005/8/layout/orgChart1"/>
    <dgm:cxn modelId="{D85C2B70-5DB4-4CA4-B095-4992FCA116B6}" type="presParOf" srcId="{5B2AAE56-2B85-4065-8EAE-D6B5B2A3035D}" destId="{95B88C80-8951-4020-A685-A6E3A90673B1}" srcOrd="0" destOrd="0" presId="urn:microsoft.com/office/officeart/2005/8/layout/orgChart1"/>
    <dgm:cxn modelId="{4236B6B2-3E44-4E19-A6D3-BCE34C3963D5}" type="presParOf" srcId="{95B88C80-8951-4020-A685-A6E3A90673B1}" destId="{76560BC8-D748-4DCD-A613-3CD910968CC8}" srcOrd="0" destOrd="0" presId="urn:microsoft.com/office/officeart/2005/8/layout/orgChart1"/>
    <dgm:cxn modelId="{90DBB6BB-A3B9-4BF7-BA63-D545D45BFAB3}" type="presParOf" srcId="{95B88C80-8951-4020-A685-A6E3A90673B1}" destId="{3A895F64-83EB-4F51-8C96-642000EC88F5}" srcOrd="1" destOrd="0" presId="urn:microsoft.com/office/officeart/2005/8/layout/orgChart1"/>
    <dgm:cxn modelId="{DABF0C52-E1B5-4244-AEAB-F72CE25333F4}" type="presParOf" srcId="{5B2AAE56-2B85-4065-8EAE-D6B5B2A3035D}" destId="{5290A33D-5E23-4975-8BD6-A9A26E906A70}" srcOrd="1" destOrd="0" presId="urn:microsoft.com/office/officeart/2005/8/layout/orgChart1"/>
    <dgm:cxn modelId="{4D4E5754-267A-4F0D-9A68-B11BDEE5B0D0}" type="presParOf" srcId="{5B2AAE56-2B85-4065-8EAE-D6B5B2A3035D}" destId="{E2D63630-11F2-435E-BD94-F82933EB8645}" srcOrd="2" destOrd="0" presId="urn:microsoft.com/office/officeart/2005/8/layout/orgChart1"/>
    <dgm:cxn modelId="{E564502B-8050-448F-BA13-04728C0821A7}" type="presParOf" srcId="{B36F6FE5-A9E9-4C55-B861-8C992C0A0872}" destId="{0273D33A-B665-4253-8FCA-5B37F6FB881D}" srcOrd="4" destOrd="0" presId="urn:microsoft.com/office/officeart/2005/8/layout/orgChart1"/>
    <dgm:cxn modelId="{968E9506-C719-4B51-AB8B-BF9869E13400}" type="presParOf" srcId="{B36F6FE5-A9E9-4C55-B861-8C992C0A0872}" destId="{9897F56D-8518-43C4-9F58-63A3A28348D3}" srcOrd="5" destOrd="0" presId="urn:microsoft.com/office/officeart/2005/8/layout/orgChart1"/>
    <dgm:cxn modelId="{571BB867-636C-4E7A-9A4D-FEA4D974B464}" type="presParOf" srcId="{9897F56D-8518-43C4-9F58-63A3A28348D3}" destId="{3A7F2005-9536-4E71-8531-6D0BA4111B3E}" srcOrd="0" destOrd="0" presId="urn:microsoft.com/office/officeart/2005/8/layout/orgChart1"/>
    <dgm:cxn modelId="{4C3B8A3B-0C49-41CC-8DA4-B1E956FF1B8F}" type="presParOf" srcId="{3A7F2005-9536-4E71-8531-6D0BA4111B3E}" destId="{7A7C9D79-9CDD-429F-BCDF-8F5D6271BB35}" srcOrd="0" destOrd="0" presId="urn:microsoft.com/office/officeart/2005/8/layout/orgChart1"/>
    <dgm:cxn modelId="{6CAC8CAD-7CE8-4BBF-A145-A5C220F4330A}" type="presParOf" srcId="{3A7F2005-9536-4E71-8531-6D0BA4111B3E}" destId="{8E42615D-8290-422D-B214-EE3C5A43BD33}" srcOrd="1" destOrd="0" presId="urn:microsoft.com/office/officeart/2005/8/layout/orgChart1"/>
    <dgm:cxn modelId="{367E825D-98AA-416D-B552-12C4EB783624}" type="presParOf" srcId="{9897F56D-8518-43C4-9F58-63A3A28348D3}" destId="{EDEDDE35-713C-428E-B9A7-5F961D88C66A}" srcOrd="1" destOrd="0" presId="urn:microsoft.com/office/officeart/2005/8/layout/orgChart1"/>
    <dgm:cxn modelId="{0590DEA2-A749-4E2B-8AC1-A8C058825179}" type="presParOf" srcId="{9897F56D-8518-43C4-9F58-63A3A28348D3}" destId="{4E5422BA-74E2-4947-B351-D014346E4AEF}" srcOrd="2" destOrd="0" presId="urn:microsoft.com/office/officeart/2005/8/layout/orgChart1"/>
    <dgm:cxn modelId="{0FC93EDC-E5D3-42E8-90B2-9A58E514DD0C}" type="presParOf" srcId="{77508D17-BCDF-4A43-891F-89E8F055B5F2}" destId="{70576C38-9863-4544-9CD6-11F8B0D5EDAC}" srcOrd="2" destOrd="0" presId="urn:microsoft.com/office/officeart/2005/8/layout/orgChart1"/>
    <dgm:cxn modelId="{71733742-9F34-48E0-B1EF-8F587603E285}" type="presParOf" srcId="{81F16CB9-E699-4DDC-BB52-0CE13288B089}" destId="{DAFE477D-1664-4DDE-8AEC-59132143B985}" srcOrd="4" destOrd="0" presId="urn:microsoft.com/office/officeart/2005/8/layout/orgChart1"/>
    <dgm:cxn modelId="{79EDF2EA-89C5-4483-B39C-45887B4DC28C}" type="presParOf" srcId="{81F16CB9-E699-4DDC-BB52-0CE13288B089}" destId="{CA462F93-2B00-4F23-A1E5-F439C6CD62B9}" srcOrd="5" destOrd="0" presId="urn:microsoft.com/office/officeart/2005/8/layout/orgChart1"/>
    <dgm:cxn modelId="{DA505D3D-3140-4CDB-A18A-EA494B98B6F9}" type="presParOf" srcId="{CA462F93-2B00-4F23-A1E5-F439C6CD62B9}" destId="{E6871BAF-2916-414E-97D1-6AF3B72A2AAC}" srcOrd="0" destOrd="0" presId="urn:microsoft.com/office/officeart/2005/8/layout/orgChart1"/>
    <dgm:cxn modelId="{D8474A64-19F2-47C5-876A-590752A4FBDB}" type="presParOf" srcId="{E6871BAF-2916-414E-97D1-6AF3B72A2AAC}" destId="{3BBDBC3E-68A9-4B8B-AF79-06C1BDDF1359}" srcOrd="0" destOrd="0" presId="urn:microsoft.com/office/officeart/2005/8/layout/orgChart1"/>
    <dgm:cxn modelId="{3CC1AF0F-247C-48C4-9B9C-F37639729A93}" type="presParOf" srcId="{E6871BAF-2916-414E-97D1-6AF3B72A2AAC}" destId="{A446443D-B05C-43E8-8641-AEC2BA931022}" srcOrd="1" destOrd="0" presId="urn:microsoft.com/office/officeart/2005/8/layout/orgChart1"/>
    <dgm:cxn modelId="{E916DEED-E50F-4893-BBA5-25F99A7D2211}" type="presParOf" srcId="{CA462F93-2B00-4F23-A1E5-F439C6CD62B9}" destId="{949019D6-DECA-4C78-907E-D1936CB0CC5B}" srcOrd="1" destOrd="0" presId="urn:microsoft.com/office/officeart/2005/8/layout/orgChart1"/>
    <dgm:cxn modelId="{9C09B1E3-FDD3-4B53-A913-25AF6BECB1B9}" type="presParOf" srcId="{949019D6-DECA-4C78-907E-D1936CB0CC5B}" destId="{93D0EDE7-733B-4DBD-ACAC-601919483D04}" srcOrd="0" destOrd="0" presId="urn:microsoft.com/office/officeart/2005/8/layout/orgChart1"/>
    <dgm:cxn modelId="{D80B20BF-DC17-49C9-9E1F-E938291EA7A0}" type="presParOf" srcId="{949019D6-DECA-4C78-907E-D1936CB0CC5B}" destId="{DC125A48-2B27-439A-8C21-96135E4A622C}" srcOrd="1" destOrd="0" presId="urn:microsoft.com/office/officeart/2005/8/layout/orgChart1"/>
    <dgm:cxn modelId="{CA363D31-0D0B-419B-B68E-D36F53DF7AFC}" type="presParOf" srcId="{DC125A48-2B27-439A-8C21-96135E4A622C}" destId="{70249206-DD22-4D9D-832E-3786ECCE3AFE}" srcOrd="0" destOrd="0" presId="urn:microsoft.com/office/officeart/2005/8/layout/orgChart1"/>
    <dgm:cxn modelId="{FF6B853E-EC27-407B-8C33-AD3D634B6261}" type="presParOf" srcId="{70249206-DD22-4D9D-832E-3786ECCE3AFE}" destId="{310AF326-395C-4B5A-A52C-A84139AEE262}" srcOrd="0" destOrd="0" presId="urn:microsoft.com/office/officeart/2005/8/layout/orgChart1"/>
    <dgm:cxn modelId="{8BCCF1A6-8141-4478-88F1-9964FD47C0B7}" type="presParOf" srcId="{70249206-DD22-4D9D-832E-3786ECCE3AFE}" destId="{EB1BCEB4-C024-40F7-8665-E2B63EC5FD4F}" srcOrd="1" destOrd="0" presId="urn:microsoft.com/office/officeart/2005/8/layout/orgChart1"/>
    <dgm:cxn modelId="{E0D226D1-3421-4DF4-A1A3-93218EAC84A2}" type="presParOf" srcId="{DC125A48-2B27-439A-8C21-96135E4A622C}" destId="{0E7A4632-57CF-4B79-A0AC-E8E5B64BF673}" srcOrd="1" destOrd="0" presId="urn:microsoft.com/office/officeart/2005/8/layout/orgChart1"/>
    <dgm:cxn modelId="{7138F2A2-177D-48E5-B74F-EF4CAB38AC3E}" type="presParOf" srcId="{DC125A48-2B27-439A-8C21-96135E4A622C}" destId="{7613A4D1-328A-44D7-96EB-AD5FF80C1DFB}" srcOrd="2" destOrd="0" presId="urn:microsoft.com/office/officeart/2005/8/layout/orgChart1"/>
    <dgm:cxn modelId="{3409ABC2-76F2-4125-B416-CCEB78E996BD}" type="presParOf" srcId="{CA462F93-2B00-4F23-A1E5-F439C6CD62B9}" destId="{557659F1-3773-4340-A76D-3FFE5860A460}" srcOrd="2" destOrd="0" presId="urn:microsoft.com/office/officeart/2005/8/layout/orgChart1"/>
    <dgm:cxn modelId="{9ADA6F4B-C1E4-41B9-9CB4-2E723D99DCD4}" type="presParOf" srcId="{81F16CB9-E699-4DDC-BB52-0CE13288B089}" destId="{0AA86E9C-7812-4D29-BED6-ADB7442109D6}" srcOrd="6" destOrd="0" presId="urn:microsoft.com/office/officeart/2005/8/layout/orgChart1"/>
    <dgm:cxn modelId="{C4A7DD00-0DA5-4AC9-B794-EC518DE0827F}" type="presParOf" srcId="{81F16CB9-E699-4DDC-BB52-0CE13288B089}" destId="{92BA0609-E671-4FCB-900F-3FFB5062DF36}" srcOrd="7" destOrd="0" presId="urn:microsoft.com/office/officeart/2005/8/layout/orgChart1"/>
    <dgm:cxn modelId="{EFD3659E-3A1C-4BF1-BFB8-A526BE6F9243}" type="presParOf" srcId="{92BA0609-E671-4FCB-900F-3FFB5062DF36}" destId="{FA2CE480-917D-4E95-A19A-3BA67908361D}" srcOrd="0" destOrd="0" presId="urn:microsoft.com/office/officeart/2005/8/layout/orgChart1"/>
    <dgm:cxn modelId="{8BB949B5-89E6-4D6B-8B32-7C7577A73EEA}" type="presParOf" srcId="{FA2CE480-917D-4E95-A19A-3BA67908361D}" destId="{015BFCA0-D7B4-4524-A9FC-58703D254F55}" srcOrd="0" destOrd="0" presId="urn:microsoft.com/office/officeart/2005/8/layout/orgChart1"/>
    <dgm:cxn modelId="{01353113-A590-4B84-9A9A-B4D1DC45465C}" type="presParOf" srcId="{FA2CE480-917D-4E95-A19A-3BA67908361D}" destId="{91D82B68-28FE-4CD8-B666-2E1115184573}" srcOrd="1" destOrd="0" presId="urn:microsoft.com/office/officeart/2005/8/layout/orgChart1"/>
    <dgm:cxn modelId="{5EF19DDE-A7BA-42AA-A6DD-17DDBBD6FF7A}" type="presParOf" srcId="{92BA0609-E671-4FCB-900F-3FFB5062DF36}" destId="{FCCBC37B-4EE9-404A-A947-BA9BE8216639}" srcOrd="1" destOrd="0" presId="urn:microsoft.com/office/officeart/2005/8/layout/orgChart1"/>
    <dgm:cxn modelId="{DA0A29BB-4E83-4852-B840-A16C64DEFE93}" type="presParOf" srcId="{FCCBC37B-4EE9-404A-A947-BA9BE8216639}" destId="{3F651334-D96D-4BE1-99EB-8ACEB0730255}" srcOrd="0" destOrd="0" presId="urn:microsoft.com/office/officeart/2005/8/layout/orgChart1"/>
    <dgm:cxn modelId="{A96736C1-03D5-4032-850A-B495E18786DB}" type="presParOf" srcId="{FCCBC37B-4EE9-404A-A947-BA9BE8216639}" destId="{53F8BD17-46AA-4673-BA55-314CB2E1C575}" srcOrd="1" destOrd="0" presId="urn:microsoft.com/office/officeart/2005/8/layout/orgChart1"/>
    <dgm:cxn modelId="{125C2773-E4CE-47A6-9193-9C82E8F6FA1D}" type="presParOf" srcId="{53F8BD17-46AA-4673-BA55-314CB2E1C575}" destId="{0D6A4952-4CD4-409E-9F73-2F2958CA7916}" srcOrd="0" destOrd="0" presId="urn:microsoft.com/office/officeart/2005/8/layout/orgChart1"/>
    <dgm:cxn modelId="{F1B4FE13-6D50-4337-9519-1669EDF86E6D}" type="presParOf" srcId="{0D6A4952-4CD4-409E-9F73-2F2958CA7916}" destId="{577A8D08-77DF-422B-B624-039EB27CBBDD}" srcOrd="0" destOrd="0" presId="urn:microsoft.com/office/officeart/2005/8/layout/orgChart1"/>
    <dgm:cxn modelId="{AE38B2A4-FF30-48AE-A404-C9E1DFFCF4D4}" type="presParOf" srcId="{0D6A4952-4CD4-409E-9F73-2F2958CA7916}" destId="{1118A947-73BD-4340-B309-5DE78CB30B53}" srcOrd="1" destOrd="0" presId="urn:microsoft.com/office/officeart/2005/8/layout/orgChart1"/>
    <dgm:cxn modelId="{916C5362-A83B-4B45-88F9-C754D162D58F}" type="presParOf" srcId="{53F8BD17-46AA-4673-BA55-314CB2E1C575}" destId="{7B38C6C8-9274-45AD-9987-0FAB36EBE734}" srcOrd="1" destOrd="0" presId="urn:microsoft.com/office/officeart/2005/8/layout/orgChart1"/>
    <dgm:cxn modelId="{00188AF3-1B87-44C5-831D-A83E23CD3323}" type="presParOf" srcId="{53F8BD17-46AA-4673-BA55-314CB2E1C575}" destId="{38CECE3B-F267-4F67-A42D-E83EEA60AB1C}" srcOrd="2" destOrd="0" presId="urn:microsoft.com/office/officeart/2005/8/layout/orgChart1"/>
    <dgm:cxn modelId="{E50370D1-121D-4ED8-BFCD-8C9CE9EB1382}" type="presParOf" srcId="{92BA0609-E671-4FCB-900F-3FFB5062DF36}" destId="{C1AA2370-3DFE-45EE-A921-29DBD6C4012A}" srcOrd="2" destOrd="0" presId="urn:microsoft.com/office/officeart/2005/8/layout/orgChart1"/>
    <dgm:cxn modelId="{4479236C-00B9-4263-86EC-4A377FD498AB}" type="presParOf" srcId="{81F16CB9-E699-4DDC-BB52-0CE13288B089}" destId="{B3372685-9000-42DA-916C-636A2888807D}" srcOrd="8" destOrd="0" presId="urn:microsoft.com/office/officeart/2005/8/layout/orgChart1"/>
    <dgm:cxn modelId="{9BCC90D1-1976-44D3-8B06-E116B5FF2AD7}" type="presParOf" srcId="{81F16CB9-E699-4DDC-BB52-0CE13288B089}" destId="{61D4DF08-6BEF-4A36-87AF-F23E8743765C}" srcOrd="9" destOrd="0" presId="urn:microsoft.com/office/officeart/2005/8/layout/orgChart1"/>
    <dgm:cxn modelId="{8AB4ABA2-BA5A-41FF-9E01-01579366240B}" type="presParOf" srcId="{61D4DF08-6BEF-4A36-87AF-F23E8743765C}" destId="{CFE9B89C-9B45-4C26-A0C4-0B0B8BA3181B}" srcOrd="0" destOrd="0" presId="urn:microsoft.com/office/officeart/2005/8/layout/orgChart1"/>
    <dgm:cxn modelId="{5AF6B6DA-CB83-4F04-BD23-83E479169A97}" type="presParOf" srcId="{CFE9B89C-9B45-4C26-A0C4-0B0B8BA3181B}" destId="{130A5726-B7CB-42EA-8D96-350A2C5D77A9}" srcOrd="0" destOrd="0" presId="urn:microsoft.com/office/officeart/2005/8/layout/orgChart1"/>
    <dgm:cxn modelId="{D490FFF3-3089-43C5-A111-EF8AC553C8E4}" type="presParOf" srcId="{CFE9B89C-9B45-4C26-A0C4-0B0B8BA3181B}" destId="{E6ECAF60-9583-4BE2-AE02-263B044EED2B}" srcOrd="1" destOrd="0" presId="urn:microsoft.com/office/officeart/2005/8/layout/orgChart1"/>
    <dgm:cxn modelId="{12DFE83C-8FAB-4B4A-AC66-3B0E14049E13}" type="presParOf" srcId="{61D4DF08-6BEF-4A36-87AF-F23E8743765C}" destId="{687C0D17-A69B-403B-8E39-6F62DBBA1F20}" srcOrd="1" destOrd="0" presId="urn:microsoft.com/office/officeart/2005/8/layout/orgChart1"/>
    <dgm:cxn modelId="{1CAC1F0D-4098-4F18-ACF0-E2549FB4C64B}" type="presParOf" srcId="{687C0D17-A69B-403B-8E39-6F62DBBA1F20}" destId="{1F24BB10-C223-4313-B27F-B22B096A44BB}" srcOrd="0" destOrd="0" presId="urn:microsoft.com/office/officeart/2005/8/layout/orgChart1"/>
    <dgm:cxn modelId="{5D9A8381-AD44-4376-BAF1-F38D6BD50009}" type="presParOf" srcId="{687C0D17-A69B-403B-8E39-6F62DBBA1F20}" destId="{93878114-BAC8-4851-94A0-A1A8EB138F24}" srcOrd="1" destOrd="0" presId="urn:microsoft.com/office/officeart/2005/8/layout/orgChart1"/>
    <dgm:cxn modelId="{F86E0B4E-B1B4-4C1B-BA89-7C7F3105B523}" type="presParOf" srcId="{93878114-BAC8-4851-94A0-A1A8EB138F24}" destId="{16E73070-B4FA-4D4C-AC52-ED8D21C126C4}" srcOrd="0" destOrd="0" presId="urn:microsoft.com/office/officeart/2005/8/layout/orgChart1"/>
    <dgm:cxn modelId="{1E88AA9E-1867-45B7-A9C4-E2B4505F5EC3}" type="presParOf" srcId="{16E73070-B4FA-4D4C-AC52-ED8D21C126C4}" destId="{209EA2A0-2FC8-4C66-ADB3-CFD62EB58D22}" srcOrd="0" destOrd="0" presId="urn:microsoft.com/office/officeart/2005/8/layout/orgChart1"/>
    <dgm:cxn modelId="{10860A98-3E23-4A75-BBEC-0A54D52BD16E}" type="presParOf" srcId="{16E73070-B4FA-4D4C-AC52-ED8D21C126C4}" destId="{4FB0ED4D-7AAE-4D38-B5B4-8A0013570DE0}" srcOrd="1" destOrd="0" presId="urn:microsoft.com/office/officeart/2005/8/layout/orgChart1"/>
    <dgm:cxn modelId="{0F976987-4644-46D7-AD8C-2D6BBF2796E2}" type="presParOf" srcId="{93878114-BAC8-4851-94A0-A1A8EB138F24}" destId="{DEF431C9-7B36-48F4-8E09-D5946D8F5F48}" srcOrd="1" destOrd="0" presId="urn:microsoft.com/office/officeart/2005/8/layout/orgChart1"/>
    <dgm:cxn modelId="{8B4E5C08-9C03-4CD3-B749-605A42D447F4}" type="presParOf" srcId="{93878114-BAC8-4851-94A0-A1A8EB138F24}" destId="{B9F4F066-5205-4DB9-B2B8-EAD7B0160BD1}" srcOrd="2" destOrd="0" presId="urn:microsoft.com/office/officeart/2005/8/layout/orgChart1"/>
    <dgm:cxn modelId="{C3B527CF-265C-479D-B16B-67F2C5CE08C7}" type="presParOf" srcId="{687C0D17-A69B-403B-8E39-6F62DBBA1F20}" destId="{040FA375-1DAC-451B-9006-6D2AEC512B53}" srcOrd="2" destOrd="0" presId="urn:microsoft.com/office/officeart/2005/8/layout/orgChart1"/>
    <dgm:cxn modelId="{38EA6182-1C51-4AE4-8CEE-65405ED35C09}" type="presParOf" srcId="{687C0D17-A69B-403B-8E39-6F62DBBA1F20}" destId="{9908327C-E772-4DE4-A1BA-1D8BA67DED2F}" srcOrd="3" destOrd="0" presId="urn:microsoft.com/office/officeart/2005/8/layout/orgChart1"/>
    <dgm:cxn modelId="{E1CA4E95-A083-4E93-876C-C93D504C6B84}" type="presParOf" srcId="{9908327C-E772-4DE4-A1BA-1D8BA67DED2F}" destId="{85B16AFA-392B-43FA-9AF8-BC195E6B7BA5}" srcOrd="0" destOrd="0" presId="urn:microsoft.com/office/officeart/2005/8/layout/orgChart1"/>
    <dgm:cxn modelId="{5294CF67-813B-4E99-9BDA-CD3A3BDA253E}" type="presParOf" srcId="{85B16AFA-392B-43FA-9AF8-BC195E6B7BA5}" destId="{B3C86468-A461-40A6-99BD-FE6C9A9B679C}" srcOrd="0" destOrd="0" presId="urn:microsoft.com/office/officeart/2005/8/layout/orgChart1"/>
    <dgm:cxn modelId="{3F678047-2467-4CA6-9858-3520C14D8403}" type="presParOf" srcId="{85B16AFA-392B-43FA-9AF8-BC195E6B7BA5}" destId="{53B9ED1B-25B0-42A4-BC16-E11BAD79C262}" srcOrd="1" destOrd="0" presId="urn:microsoft.com/office/officeart/2005/8/layout/orgChart1"/>
    <dgm:cxn modelId="{E70FA316-0F01-4998-8000-FF22D4059143}" type="presParOf" srcId="{9908327C-E772-4DE4-A1BA-1D8BA67DED2F}" destId="{530BC056-C5E3-4326-8D3D-D4821EE1EC79}" srcOrd="1" destOrd="0" presId="urn:microsoft.com/office/officeart/2005/8/layout/orgChart1"/>
    <dgm:cxn modelId="{EFBF3CDF-099F-4513-B565-F209B41029C5}" type="presParOf" srcId="{9908327C-E772-4DE4-A1BA-1D8BA67DED2F}" destId="{FFAB007A-E6B8-4F01-A7A6-CA88F68C1D28}" srcOrd="2" destOrd="0" presId="urn:microsoft.com/office/officeart/2005/8/layout/orgChart1"/>
    <dgm:cxn modelId="{E8CBD88E-7889-4D65-87FF-871694D4303E}" type="presParOf" srcId="{61D4DF08-6BEF-4A36-87AF-F23E8743765C}" destId="{BDD43676-9BDA-43CE-A922-B64CEA381F32}" srcOrd="2" destOrd="0" presId="urn:microsoft.com/office/officeart/2005/8/layout/orgChart1"/>
    <dgm:cxn modelId="{A78E544A-BE7C-4047-8527-CCE66BB618A0}" type="presParOf" srcId="{81F16CB9-E699-4DDC-BB52-0CE13288B089}" destId="{A27C48AC-EF55-479D-9438-AC4DE40D52CF}" srcOrd="10" destOrd="0" presId="urn:microsoft.com/office/officeart/2005/8/layout/orgChart1"/>
    <dgm:cxn modelId="{712A65C6-3B0A-4092-B1A4-2E77109A9808}" type="presParOf" srcId="{81F16CB9-E699-4DDC-BB52-0CE13288B089}" destId="{7F0C7B7B-5862-400B-8653-B90FCF901F9D}" srcOrd="11" destOrd="0" presId="urn:microsoft.com/office/officeart/2005/8/layout/orgChart1"/>
    <dgm:cxn modelId="{79502F77-F8E0-4C11-8A62-18F7BD707354}" type="presParOf" srcId="{7F0C7B7B-5862-400B-8653-B90FCF901F9D}" destId="{CD546E87-D748-4D55-AE20-CF11D115BCD3}" srcOrd="0" destOrd="0" presId="urn:microsoft.com/office/officeart/2005/8/layout/orgChart1"/>
    <dgm:cxn modelId="{C9AC3C8B-D2C9-4759-BE17-88AAB31FA7A7}" type="presParOf" srcId="{CD546E87-D748-4D55-AE20-CF11D115BCD3}" destId="{CED667BA-B54D-4657-8704-D6286F4A8733}" srcOrd="0" destOrd="0" presId="urn:microsoft.com/office/officeart/2005/8/layout/orgChart1"/>
    <dgm:cxn modelId="{5BC86704-2A0A-49C7-A360-53180C66222E}" type="presParOf" srcId="{CD546E87-D748-4D55-AE20-CF11D115BCD3}" destId="{8446BF87-9394-4DD5-8148-D0EAFABBFE02}" srcOrd="1" destOrd="0" presId="urn:microsoft.com/office/officeart/2005/8/layout/orgChart1"/>
    <dgm:cxn modelId="{3CF22461-01BE-4F18-96B4-B088D351A2B5}" type="presParOf" srcId="{7F0C7B7B-5862-400B-8653-B90FCF901F9D}" destId="{F9F60311-00BF-47AF-AD27-D9B18AA2BCE2}" srcOrd="1" destOrd="0" presId="urn:microsoft.com/office/officeart/2005/8/layout/orgChart1"/>
    <dgm:cxn modelId="{B7535261-29EB-4496-866B-24B43299F22A}" type="presParOf" srcId="{F9F60311-00BF-47AF-AD27-D9B18AA2BCE2}" destId="{DFEAFD05-4A15-4A75-9689-4D2CCC988AF9}" srcOrd="0" destOrd="0" presId="urn:microsoft.com/office/officeart/2005/8/layout/orgChart1"/>
    <dgm:cxn modelId="{D9D40663-93A8-47A0-ABB3-5B57456D58BB}" type="presParOf" srcId="{F9F60311-00BF-47AF-AD27-D9B18AA2BCE2}" destId="{ADCE448B-6CEC-405F-AC2F-96687A69CBF6}" srcOrd="1" destOrd="0" presId="urn:microsoft.com/office/officeart/2005/8/layout/orgChart1"/>
    <dgm:cxn modelId="{C0304B77-5E1C-4568-946E-D4970204E7D3}" type="presParOf" srcId="{ADCE448B-6CEC-405F-AC2F-96687A69CBF6}" destId="{F33AEA5E-620D-419C-A9B5-11685A71DADD}" srcOrd="0" destOrd="0" presId="urn:microsoft.com/office/officeart/2005/8/layout/orgChart1"/>
    <dgm:cxn modelId="{BE532270-8AC1-40C7-9C65-E1895B0A5474}" type="presParOf" srcId="{F33AEA5E-620D-419C-A9B5-11685A71DADD}" destId="{0165315F-5017-48A8-A4EA-EB23A9CBFD1B}" srcOrd="0" destOrd="0" presId="urn:microsoft.com/office/officeart/2005/8/layout/orgChart1"/>
    <dgm:cxn modelId="{61BD7153-776E-4CD9-99F3-9CAA222CE9CA}" type="presParOf" srcId="{F33AEA5E-620D-419C-A9B5-11685A71DADD}" destId="{C41F05EE-0767-4167-AB48-90F5166518FE}" srcOrd="1" destOrd="0" presId="urn:microsoft.com/office/officeart/2005/8/layout/orgChart1"/>
    <dgm:cxn modelId="{97D78900-D3E2-4C37-86D1-6E040178B2AC}" type="presParOf" srcId="{ADCE448B-6CEC-405F-AC2F-96687A69CBF6}" destId="{0AA47B9E-4550-4C2E-8109-9B5E23842762}" srcOrd="1" destOrd="0" presId="urn:microsoft.com/office/officeart/2005/8/layout/orgChart1"/>
    <dgm:cxn modelId="{E43D051D-154B-49A1-B954-D43CEF1536E3}" type="presParOf" srcId="{ADCE448B-6CEC-405F-AC2F-96687A69CBF6}" destId="{52A39F34-A423-4079-9519-17916E27ED42}" srcOrd="2" destOrd="0" presId="urn:microsoft.com/office/officeart/2005/8/layout/orgChart1"/>
    <dgm:cxn modelId="{DE621A72-B0B6-423F-BFF1-C2F87E436846}" type="presParOf" srcId="{7F0C7B7B-5862-400B-8653-B90FCF901F9D}" destId="{E66EB5EF-8DB6-490D-BAAE-E399E0F9A76A}" srcOrd="2" destOrd="0" presId="urn:microsoft.com/office/officeart/2005/8/layout/orgChart1"/>
    <dgm:cxn modelId="{A2A03168-7FCC-4399-9256-19A444D65B51}" type="presParOf" srcId="{81F16CB9-E699-4DDC-BB52-0CE13288B089}" destId="{58D00A27-55E5-4502-AD23-8BA73E06D7E3}" srcOrd="12" destOrd="0" presId="urn:microsoft.com/office/officeart/2005/8/layout/orgChart1"/>
    <dgm:cxn modelId="{B64BD107-BC8E-488F-8985-B929CDBDD5C8}" type="presParOf" srcId="{81F16CB9-E699-4DDC-BB52-0CE13288B089}" destId="{0661C314-3786-4DB8-B30B-D400ED3202C3}" srcOrd="13" destOrd="0" presId="urn:microsoft.com/office/officeart/2005/8/layout/orgChart1"/>
    <dgm:cxn modelId="{EB7CADB7-12C5-4180-8405-127E8F4BBD21}" type="presParOf" srcId="{0661C314-3786-4DB8-B30B-D400ED3202C3}" destId="{60EB6FA7-015C-4F63-B1FA-CD2FF45C23C5}" srcOrd="0" destOrd="0" presId="urn:microsoft.com/office/officeart/2005/8/layout/orgChart1"/>
    <dgm:cxn modelId="{48221FB1-EDCF-499A-857F-7B5B87A0FD1E}" type="presParOf" srcId="{60EB6FA7-015C-4F63-B1FA-CD2FF45C23C5}" destId="{AFB86023-1A5B-4676-B990-1065FD3F5EB0}" srcOrd="0" destOrd="0" presId="urn:microsoft.com/office/officeart/2005/8/layout/orgChart1"/>
    <dgm:cxn modelId="{90429E2D-1268-471A-826B-7297295707E8}" type="presParOf" srcId="{60EB6FA7-015C-4F63-B1FA-CD2FF45C23C5}" destId="{F7FBAF29-34EB-4840-8DB0-DAC8D7804C1D}" srcOrd="1" destOrd="0" presId="urn:microsoft.com/office/officeart/2005/8/layout/orgChart1"/>
    <dgm:cxn modelId="{3DA860E4-315A-4E0F-8C00-2506750BFF16}" type="presParOf" srcId="{0661C314-3786-4DB8-B30B-D400ED3202C3}" destId="{E7A0FEBB-7DC2-4480-B795-C66FA0C4A1F4}" srcOrd="1" destOrd="0" presId="urn:microsoft.com/office/officeart/2005/8/layout/orgChart1"/>
    <dgm:cxn modelId="{E5664E2A-F151-4D1C-8591-ED7477CA600C}" type="presParOf" srcId="{E7A0FEBB-7DC2-4480-B795-C66FA0C4A1F4}" destId="{5C1EA618-23F5-4250-8643-9EEAEBBAAECC}" srcOrd="0" destOrd="0" presId="urn:microsoft.com/office/officeart/2005/8/layout/orgChart1"/>
    <dgm:cxn modelId="{56483584-5EA6-4491-B1B6-49C26714DD73}" type="presParOf" srcId="{E7A0FEBB-7DC2-4480-B795-C66FA0C4A1F4}" destId="{FE199447-C917-430B-811F-716844CA225F}" srcOrd="1" destOrd="0" presId="urn:microsoft.com/office/officeart/2005/8/layout/orgChart1"/>
    <dgm:cxn modelId="{E67A60F5-A2D2-4565-9145-AB4EA04F5DFF}" type="presParOf" srcId="{FE199447-C917-430B-811F-716844CA225F}" destId="{74AC8D38-8D31-49F5-811C-344DBD018F3A}" srcOrd="0" destOrd="0" presId="urn:microsoft.com/office/officeart/2005/8/layout/orgChart1"/>
    <dgm:cxn modelId="{C428E0BA-BA9A-4DE7-97B3-3C1389AEFEA0}" type="presParOf" srcId="{74AC8D38-8D31-49F5-811C-344DBD018F3A}" destId="{8E387308-5884-476C-A86D-2081CBBA7F30}" srcOrd="0" destOrd="0" presId="urn:microsoft.com/office/officeart/2005/8/layout/orgChart1"/>
    <dgm:cxn modelId="{1CDE7F37-23B9-40B2-96F7-B30C7DB06BFE}" type="presParOf" srcId="{74AC8D38-8D31-49F5-811C-344DBD018F3A}" destId="{B15E9E50-F5DD-4999-8613-20AB8744947E}" srcOrd="1" destOrd="0" presId="urn:microsoft.com/office/officeart/2005/8/layout/orgChart1"/>
    <dgm:cxn modelId="{EAD6FC92-C643-4222-A8C4-2D83D17110E6}" type="presParOf" srcId="{FE199447-C917-430B-811F-716844CA225F}" destId="{C820AAD2-E5C3-479C-BE23-A22BB52F0B97}" srcOrd="1" destOrd="0" presId="urn:microsoft.com/office/officeart/2005/8/layout/orgChart1"/>
    <dgm:cxn modelId="{4F85DB74-82F1-487E-81BC-306269ECAE52}" type="presParOf" srcId="{FE199447-C917-430B-811F-716844CA225F}" destId="{C939D34F-7809-449F-B48B-4BC4D4131070}" srcOrd="2" destOrd="0" presId="urn:microsoft.com/office/officeart/2005/8/layout/orgChart1"/>
    <dgm:cxn modelId="{7E4C27D2-F2BC-4963-9F6D-586A99D50469}" type="presParOf" srcId="{0661C314-3786-4DB8-B30B-D400ED3202C3}" destId="{AA19FE6E-384A-48DE-8A36-7EA05BDA2699}" srcOrd="2" destOrd="0" presId="urn:microsoft.com/office/officeart/2005/8/layout/orgChart1"/>
    <dgm:cxn modelId="{28F77E29-6654-456F-8AE6-5AE900523415}"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0665"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48382" y="1944270"/>
          <a:ext cx="4700213" cy="271913"/>
        </a:xfrm>
        <a:custGeom>
          <a:avLst/>
          <a:gdLst/>
          <a:ahLst/>
          <a:cxnLst/>
          <a:rect l="0" t="0" r="0" b="0"/>
          <a:pathLst>
            <a:path>
              <a:moveTo>
                <a:pt x="0" y="0"/>
              </a:moveTo>
              <a:lnTo>
                <a:pt x="0" y="135956"/>
              </a:lnTo>
              <a:lnTo>
                <a:pt x="4700213" y="135956"/>
              </a:lnTo>
              <a:lnTo>
                <a:pt x="4700213"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63928"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48382" y="1944270"/>
          <a:ext cx="3133475" cy="271913"/>
        </a:xfrm>
        <a:custGeom>
          <a:avLst/>
          <a:gdLst/>
          <a:ahLst/>
          <a:cxnLst/>
          <a:rect l="0" t="0" r="0" b="0"/>
          <a:pathLst>
            <a:path>
              <a:moveTo>
                <a:pt x="0" y="0"/>
              </a:moveTo>
              <a:lnTo>
                <a:pt x="0" y="135956"/>
              </a:lnTo>
              <a:lnTo>
                <a:pt x="3133475" y="135956"/>
              </a:lnTo>
              <a:lnTo>
                <a:pt x="3133475"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397190"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397190"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48382" y="1944270"/>
          <a:ext cx="1566737" cy="271913"/>
        </a:xfrm>
        <a:custGeom>
          <a:avLst/>
          <a:gdLst/>
          <a:ahLst/>
          <a:cxnLst/>
          <a:rect l="0" t="0" r="0" b="0"/>
          <a:pathLst>
            <a:path>
              <a:moveTo>
                <a:pt x="0" y="0"/>
              </a:moveTo>
              <a:lnTo>
                <a:pt x="0" y="135956"/>
              </a:lnTo>
              <a:lnTo>
                <a:pt x="1566737" y="135956"/>
              </a:lnTo>
              <a:lnTo>
                <a:pt x="1566737"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0452"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2662" y="1944270"/>
          <a:ext cx="91440" cy="271913"/>
        </a:xfrm>
        <a:custGeom>
          <a:avLst/>
          <a:gdLst/>
          <a:ahLst/>
          <a:cxnLst/>
          <a:rect l="0" t="0" r="0" b="0"/>
          <a:pathLst>
            <a:path>
              <a:moveTo>
                <a:pt x="45720" y="0"/>
              </a:moveTo>
              <a:lnTo>
                <a:pt x="4572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3714"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1644" y="1944270"/>
          <a:ext cx="1566737" cy="271913"/>
        </a:xfrm>
        <a:custGeom>
          <a:avLst/>
          <a:gdLst/>
          <a:ahLst/>
          <a:cxnLst/>
          <a:rect l="0" t="0" r="0" b="0"/>
          <a:pathLst>
            <a:path>
              <a:moveTo>
                <a:pt x="1566737" y="0"/>
              </a:moveTo>
              <a:lnTo>
                <a:pt x="1566737"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6976" y="2863596"/>
          <a:ext cx="194223" cy="2434270"/>
        </a:xfrm>
        <a:custGeom>
          <a:avLst/>
          <a:gdLst/>
          <a:ahLst/>
          <a:cxnLst/>
          <a:rect l="0" t="0" r="0" b="0"/>
          <a:pathLst>
            <a:path>
              <a:moveTo>
                <a:pt x="0" y="0"/>
              </a:moveTo>
              <a:lnTo>
                <a:pt x="0" y="2434270"/>
              </a:lnTo>
              <a:lnTo>
                <a:pt x="194223" y="243427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6976"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6976"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4906" y="1944270"/>
          <a:ext cx="3133475" cy="271913"/>
        </a:xfrm>
        <a:custGeom>
          <a:avLst/>
          <a:gdLst/>
          <a:ahLst/>
          <a:cxnLst/>
          <a:rect l="0" t="0" r="0" b="0"/>
          <a:pathLst>
            <a:path>
              <a:moveTo>
                <a:pt x="3133475" y="0"/>
              </a:moveTo>
              <a:lnTo>
                <a:pt x="3133475"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239"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239"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169" y="1944270"/>
          <a:ext cx="4700213" cy="271913"/>
        </a:xfrm>
        <a:custGeom>
          <a:avLst/>
          <a:gdLst/>
          <a:ahLst/>
          <a:cxnLst/>
          <a:rect l="0" t="0" r="0" b="0"/>
          <a:pathLst>
            <a:path>
              <a:moveTo>
                <a:pt x="4700213" y="0"/>
              </a:moveTo>
              <a:lnTo>
                <a:pt x="4700213"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1941232" y="1296858"/>
          <a:ext cx="6814299" cy="6474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One Windows</a:t>
          </a:r>
          <a:endParaRPr lang="en-US" sz="1700" b="1" kern="1200" dirty="0"/>
        </a:p>
      </dsp:txBody>
      <dsp:txXfrm>
        <a:off x="1941232" y="1296858"/>
        <a:ext cx="6814299" cy="647412"/>
      </dsp:txXfrm>
    </dsp:sp>
    <dsp:sp modelId="{52814F0A-6D45-4178-9AEC-C1B432E6511F}">
      <dsp:nvSpPr>
        <dsp:cNvPr id="0" name=""/>
        <dsp:cNvSpPr/>
      </dsp:nvSpPr>
      <dsp:spPr>
        <a:xfrm>
          <a:off x="756"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Desktop</a:t>
          </a:r>
          <a:br>
            <a:rPr lang="en-US" sz="1700" b="1" kern="1200" dirty="0" smtClean="0"/>
          </a:br>
          <a:r>
            <a:rPr lang="en-US" sz="1700" b="1" kern="1200" dirty="0" smtClean="0"/>
            <a:t>SKU</a:t>
          </a:r>
          <a:endParaRPr lang="en-US" sz="1700" b="1" kern="1200" dirty="0"/>
        </a:p>
      </dsp:txBody>
      <dsp:txXfrm>
        <a:off x="756" y="2216183"/>
        <a:ext cx="1294824" cy="647412"/>
      </dsp:txXfrm>
    </dsp:sp>
    <dsp:sp modelId="{C827E59D-9864-409D-8727-5E29101BDADD}">
      <dsp:nvSpPr>
        <dsp:cNvPr id="0" name=""/>
        <dsp:cNvSpPr/>
      </dsp:nvSpPr>
      <dsp:spPr>
        <a:xfrm>
          <a:off x="324462"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PC</a:t>
          </a:r>
          <a:endParaRPr lang="en-US" sz="1700" b="1" kern="1200" dirty="0"/>
        </a:p>
      </dsp:txBody>
      <dsp:txXfrm>
        <a:off x="324462" y="3135509"/>
        <a:ext cx="1294824" cy="647412"/>
      </dsp:txXfrm>
    </dsp:sp>
    <dsp:sp modelId="{C5B07D43-9EE9-4854-9D4F-E8DAF99ED14C}">
      <dsp:nvSpPr>
        <dsp:cNvPr id="0" name=""/>
        <dsp:cNvSpPr/>
      </dsp:nvSpPr>
      <dsp:spPr>
        <a:xfrm>
          <a:off x="324462"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2 in 1</a:t>
          </a:r>
          <a:endParaRPr lang="en-US" sz="1700" b="1" kern="1200" dirty="0"/>
        </a:p>
      </dsp:txBody>
      <dsp:txXfrm>
        <a:off x="324462" y="4054834"/>
        <a:ext cx="1294824" cy="647412"/>
      </dsp:txXfrm>
    </dsp:sp>
    <dsp:sp modelId="{D1B9F142-2140-4775-A9B0-17DC12813460}">
      <dsp:nvSpPr>
        <dsp:cNvPr id="0" name=""/>
        <dsp:cNvSpPr/>
      </dsp:nvSpPr>
      <dsp:spPr>
        <a:xfrm>
          <a:off x="1567494"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Mobile</a:t>
          </a:r>
          <a:br>
            <a:rPr lang="en-US" sz="1700" b="1" kern="1200" dirty="0" smtClean="0"/>
          </a:br>
          <a:r>
            <a:rPr lang="en-US" sz="1700" b="1" kern="1200" dirty="0" smtClean="0"/>
            <a:t>SKU</a:t>
          </a:r>
          <a:endParaRPr lang="en-US" sz="1700" b="1" kern="1200" dirty="0"/>
        </a:p>
      </dsp:txBody>
      <dsp:txXfrm>
        <a:off x="1567494" y="2216183"/>
        <a:ext cx="1294824" cy="647412"/>
      </dsp:txXfrm>
    </dsp:sp>
    <dsp:sp modelId="{55371FD5-665B-4201-BD8E-AF69B9DDD1CB}">
      <dsp:nvSpPr>
        <dsp:cNvPr id="0" name=""/>
        <dsp:cNvSpPr/>
      </dsp:nvSpPr>
      <dsp:spPr>
        <a:xfrm>
          <a:off x="1891200"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Tablet</a:t>
          </a:r>
          <a:endParaRPr lang="en-US" sz="1700" b="1" kern="1200" dirty="0"/>
        </a:p>
      </dsp:txBody>
      <dsp:txXfrm>
        <a:off x="1891200" y="3135509"/>
        <a:ext cx="1294824" cy="647412"/>
      </dsp:txXfrm>
    </dsp:sp>
    <dsp:sp modelId="{76560BC8-D748-4DCD-A613-3CD910968CC8}">
      <dsp:nvSpPr>
        <dsp:cNvPr id="0" name=""/>
        <dsp:cNvSpPr/>
      </dsp:nvSpPr>
      <dsp:spPr>
        <a:xfrm>
          <a:off x="1891200"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Phablet</a:t>
          </a:r>
          <a:endParaRPr lang="en-US" sz="1700" b="1" kern="1200" dirty="0"/>
        </a:p>
      </dsp:txBody>
      <dsp:txXfrm>
        <a:off x="1891200" y="4054834"/>
        <a:ext cx="1294824" cy="647412"/>
      </dsp:txXfrm>
    </dsp:sp>
    <dsp:sp modelId="{7A7C9D79-9CDD-429F-BCDF-8F5D6271BB35}">
      <dsp:nvSpPr>
        <dsp:cNvPr id="0" name=""/>
        <dsp:cNvSpPr/>
      </dsp:nvSpPr>
      <dsp:spPr>
        <a:xfrm>
          <a:off x="1891200" y="4974160"/>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Phone</a:t>
          </a:r>
          <a:endParaRPr lang="en-US" sz="1700" b="1" kern="1200" dirty="0"/>
        </a:p>
      </dsp:txBody>
      <dsp:txXfrm>
        <a:off x="1891200" y="4974160"/>
        <a:ext cx="1294824" cy="647412"/>
      </dsp:txXfrm>
    </dsp:sp>
    <dsp:sp modelId="{3BBDBC3E-68A9-4B8B-AF79-06C1BDDF1359}">
      <dsp:nvSpPr>
        <dsp:cNvPr id="0" name=""/>
        <dsp:cNvSpPr/>
      </dsp:nvSpPr>
      <dsp:spPr>
        <a:xfrm>
          <a:off x="3134232"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br>
            <a:rPr lang="en-US" sz="1700" b="1" kern="1200" dirty="0" smtClean="0"/>
          </a:br>
          <a:r>
            <a:rPr lang="en-US" sz="1700" b="1" kern="1200" dirty="0" smtClean="0"/>
            <a:t>SKU</a:t>
          </a:r>
          <a:endParaRPr lang="en-US" sz="1700" b="1" kern="1200" dirty="0"/>
        </a:p>
      </dsp:txBody>
      <dsp:txXfrm>
        <a:off x="3134232" y="2216183"/>
        <a:ext cx="1294824" cy="647412"/>
      </dsp:txXfrm>
    </dsp:sp>
    <dsp:sp modelId="{310AF326-395C-4B5A-A52C-A84139AEE262}">
      <dsp:nvSpPr>
        <dsp:cNvPr id="0" name=""/>
        <dsp:cNvSpPr/>
      </dsp:nvSpPr>
      <dsp:spPr>
        <a:xfrm>
          <a:off x="3457938"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endParaRPr lang="en-US" sz="1700" b="1" kern="1200" dirty="0"/>
        </a:p>
      </dsp:txBody>
      <dsp:txXfrm>
        <a:off x="3457938" y="3135509"/>
        <a:ext cx="1294824" cy="647412"/>
      </dsp:txXfrm>
    </dsp:sp>
    <dsp:sp modelId="{015BFCA0-D7B4-4524-A9FC-58703D254F55}">
      <dsp:nvSpPr>
        <dsp:cNvPr id="0" name=""/>
        <dsp:cNvSpPr/>
      </dsp:nvSpPr>
      <dsp:spPr>
        <a:xfrm>
          <a:off x="4700970"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a:r>
          <a:br>
            <a:rPr lang="en-US" sz="1700" b="1" kern="1200" dirty="0" smtClean="0"/>
          </a:br>
          <a:r>
            <a:rPr lang="en-US" sz="1700" b="1" kern="1200" dirty="0" smtClean="0"/>
            <a:t>SKU</a:t>
          </a:r>
          <a:endParaRPr lang="en-US" sz="1700" b="1" kern="1200" dirty="0"/>
        </a:p>
      </dsp:txBody>
      <dsp:txXfrm>
        <a:off x="4700970" y="2216183"/>
        <a:ext cx="1294824" cy="647412"/>
      </dsp:txXfrm>
    </dsp:sp>
    <dsp:sp modelId="{577A8D08-77DF-422B-B624-039EB27CBBDD}">
      <dsp:nvSpPr>
        <dsp:cNvPr id="0" name=""/>
        <dsp:cNvSpPr/>
      </dsp:nvSpPr>
      <dsp:spPr>
        <a:xfrm>
          <a:off x="5024676"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Band</a:t>
          </a:r>
          <a:endParaRPr lang="en-US" sz="1700" b="1" kern="1200" dirty="0"/>
        </a:p>
      </dsp:txBody>
      <dsp:txXfrm>
        <a:off x="5024676" y="3135509"/>
        <a:ext cx="1294824" cy="647412"/>
      </dsp:txXfrm>
    </dsp:sp>
    <dsp:sp modelId="{130A5726-B7CB-42EA-8D96-350A2C5D77A9}">
      <dsp:nvSpPr>
        <dsp:cNvPr id="0" name=""/>
        <dsp:cNvSpPr/>
      </dsp:nvSpPr>
      <dsp:spPr>
        <a:xfrm>
          <a:off x="6267707"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headless</a:t>
          </a:r>
          <a:br>
            <a:rPr lang="en-US" sz="1700" b="1" kern="1200" dirty="0" smtClean="0"/>
          </a:br>
          <a:r>
            <a:rPr lang="en-US" sz="1700" b="1" kern="1200" dirty="0" smtClean="0"/>
            <a:t>SKU</a:t>
          </a:r>
          <a:endParaRPr lang="en-US" sz="1700" b="1" kern="1200" dirty="0"/>
        </a:p>
      </dsp:txBody>
      <dsp:txXfrm>
        <a:off x="6267707" y="2216183"/>
        <a:ext cx="1294824" cy="647412"/>
      </dsp:txXfrm>
    </dsp:sp>
    <dsp:sp modelId="{209EA2A0-2FC8-4C66-ADB3-CFD62EB58D22}">
      <dsp:nvSpPr>
        <dsp:cNvPr id="0" name=""/>
        <dsp:cNvSpPr/>
      </dsp:nvSpPr>
      <dsp:spPr>
        <a:xfrm>
          <a:off x="6591414"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Raspberry Pi</a:t>
          </a:r>
          <a:endParaRPr lang="en-US" sz="1700" b="1" kern="1200" dirty="0"/>
        </a:p>
      </dsp:txBody>
      <dsp:txXfrm>
        <a:off x="6591414" y="3135509"/>
        <a:ext cx="1294824" cy="647412"/>
      </dsp:txXfrm>
    </dsp:sp>
    <dsp:sp modelId="{B3C86468-A461-40A6-99BD-FE6C9A9B679C}">
      <dsp:nvSpPr>
        <dsp:cNvPr id="0" name=""/>
        <dsp:cNvSpPr/>
      </dsp:nvSpPr>
      <dsp:spPr>
        <a:xfrm>
          <a:off x="6591414"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Home Automation</a:t>
          </a:r>
          <a:endParaRPr lang="en-US" sz="1700" b="1" kern="1200" dirty="0"/>
        </a:p>
      </dsp:txBody>
      <dsp:txXfrm>
        <a:off x="6591414" y="4054834"/>
        <a:ext cx="1294824" cy="647412"/>
      </dsp:txXfrm>
    </dsp:sp>
    <dsp:sp modelId="{CED667BA-B54D-4657-8704-D6286F4A8733}">
      <dsp:nvSpPr>
        <dsp:cNvPr id="0" name=""/>
        <dsp:cNvSpPr/>
      </dsp:nvSpPr>
      <dsp:spPr>
        <a:xfrm>
          <a:off x="7834445"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br>
            <a:rPr lang="en-US" sz="1700" b="1" kern="1200" dirty="0" smtClean="0"/>
          </a:br>
          <a:r>
            <a:rPr lang="en-US" sz="1700" b="1" kern="1200" dirty="0" smtClean="0"/>
            <a:t>SKU</a:t>
          </a:r>
          <a:endParaRPr lang="en-US" sz="1700" b="1" kern="1200" dirty="0"/>
        </a:p>
      </dsp:txBody>
      <dsp:txXfrm>
        <a:off x="7834445" y="2216183"/>
        <a:ext cx="1294824" cy="647412"/>
      </dsp:txXfrm>
    </dsp:sp>
    <dsp:sp modelId="{0165315F-5017-48A8-A4EA-EB23A9CBFD1B}">
      <dsp:nvSpPr>
        <dsp:cNvPr id="0" name=""/>
        <dsp:cNvSpPr/>
      </dsp:nvSpPr>
      <dsp:spPr>
        <a:xfrm>
          <a:off x="8158151"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endParaRPr lang="en-US" sz="1700" b="1" kern="1200" dirty="0"/>
        </a:p>
      </dsp:txBody>
      <dsp:txXfrm>
        <a:off x="8158151" y="3135509"/>
        <a:ext cx="1294824" cy="647412"/>
      </dsp:txXfrm>
    </dsp:sp>
    <dsp:sp modelId="{AFB86023-1A5B-4676-B990-1065FD3F5EB0}">
      <dsp:nvSpPr>
        <dsp:cNvPr id="0" name=""/>
        <dsp:cNvSpPr/>
      </dsp:nvSpPr>
      <dsp:spPr>
        <a:xfrm>
          <a:off x="9401183"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Holographic</a:t>
          </a:r>
          <a:br>
            <a:rPr lang="en-US" sz="1700" b="1" kern="1200" dirty="0" smtClean="0"/>
          </a:br>
          <a:r>
            <a:rPr lang="en-US" sz="1700" b="1" kern="1200" dirty="0" smtClean="0"/>
            <a:t>SKU</a:t>
          </a:r>
          <a:endParaRPr lang="en-US" sz="1700" b="1" kern="1200" dirty="0"/>
        </a:p>
      </dsp:txBody>
      <dsp:txXfrm>
        <a:off x="9401183" y="2216183"/>
        <a:ext cx="1294824" cy="647412"/>
      </dsp:txXfrm>
    </dsp:sp>
    <dsp:sp modelId="{8E387308-5884-476C-A86D-2081CBBA7F30}">
      <dsp:nvSpPr>
        <dsp:cNvPr id="0" name=""/>
        <dsp:cNvSpPr/>
      </dsp:nvSpPr>
      <dsp:spPr>
        <a:xfrm>
          <a:off x="9724889"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HoloLens</a:t>
          </a:r>
          <a:endParaRPr lang="en-US" sz="1700" b="1" kern="1200" dirty="0"/>
        </a:p>
      </dsp:txBody>
      <dsp:txXfrm>
        <a:off x="9724889" y="3135509"/>
        <a:ext cx="1294824" cy="6474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9/4/2015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9/4/2015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Microsoft</a:t>
            </a:r>
            <a:r>
              <a:rPr lang="en-US" baseline="0" dirty="0" smtClean="0"/>
              <a:t> has been working to converge its client operating system and developer platforms for a long time.</a:t>
            </a:r>
          </a:p>
          <a:p>
            <a:endParaRPr lang="en-US" baseline="0" dirty="0" smtClean="0"/>
          </a:p>
          <a:p>
            <a:r>
              <a:rPr lang="en-US" baseline="0" dirty="0" smtClean="0"/>
              <a:t>In Windows Phone 7, the operating system was based on Windows CE, a great operating system for small, handheld devices, but different from the OS on ‘big’ Windows. When Windows Phone 8 was launched, we swapped out Windows CE and base it on the Windows NT kernel instead, same as our PCs. We did a similar thing with Xbox One.</a:t>
            </a:r>
          </a:p>
          <a:p>
            <a:endParaRPr lang="en-US" baseline="0" dirty="0" smtClean="0"/>
          </a:p>
          <a:p>
            <a:r>
              <a:rPr lang="en-US" baseline="0" dirty="0" smtClean="0"/>
              <a:t>But it wasn’t until Windows 8.1/Windows Phone 8.1 that we really delivered on a converged developer platform. You can build universal 8.1 apps that share a very high percentage of code and where you program against the same APIs.</a:t>
            </a:r>
          </a:p>
          <a:p>
            <a:endParaRPr lang="en-US" baseline="0" dirty="0" smtClean="0"/>
          </a:p>
          <a:p>
            <a:r>
              <a:rPr lang="en-US" baseline="0" dirty="0" smtClean="0"/>
              <a:t>With Windows 10, we’ve taken that even further and for the first time allow developers to create a single app that can run across all devices running Windows 10. Windows 10 brings developers a unified core OS across all devices and a single app platform.</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a:t>
            </a:fld>
            <a:endParaRPr lang="en-US"/>
          </a:p>
        </p:txBody>
      </p:sp>
    </p:spTree>
    <p:extLst>
      <p:ext uri="{BB962C8B-B14F-4D97-AF65-F5344CB8AC3E}">
        <p14:creationId xmlns:p14="http://schemas.microsoft.com/office/powerpoint/2010/main" val="954774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on top of the UWP, you build your universal Windows app.</a:t>
            </a:r>
          </a:p>
          <a:p>
            <a:r>
              <a:rPr lang="en-GB" dirty="0" smtClean="0"/>
              <a:t>Unlike in Windows 8.1, where a universal 8.1 app creates separate binaries for PC and for Phone, with UWP it truly is a single app package that can run</a:t>
            </a:r>
            <a:r>
              <a:rPr lang="en-GB" baseline="0" dirty="0" smtClean="0"/>
              <a:t> on any UWP device.</a:t>
            </a:r>
          </a:p>
          <a:p>
            <a:r>
              <a:rPr lang="en-GB" baseline="0" dirty="0" smtClean="0"/>
              <a:t>The runtime on each device family is able to run UWP apps whatever the device.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328044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See demo notes on</a:t>
            </a:r>
            <a:r>
              <a:rPr lang="en-GB" baseline="0" dirty="0" smtClean="0"/>
              <a:t> </a:t>
            </a:r>
            <a:r>
              <a:rPr lang="en-GB" baseline="0" dirty="0" err="1" smtClean="0"/>
              <a:t>github</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3936985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Windows</a:t>
            </a:r>
            <a:r>
              <a:rPr lang="en-GB" baseline="0" dirty="0" smtClean="0"/>
              <a:t> 10 offers an unprecedented opportunity for developers: the same core operating system across all Windows 10 devices, a common app platform, a single dev </a:t>
            </a:r>
            <a:r>
              <a:rPr lang="en-GB" baseline="0" dirty="0" err="1" smtClean="0"/>
              <a:t>center</a:t>
            </a:r>
            <a:r>
              <a:rPr lang="en-GB" baseline="0" dirty="0" smtClean="0"/>
              <a:t> where the developer can manage their app submissions for all Windows 10 devices, and a single Windows Store for app deployment, including special access for Businesses and Education.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13</a:t>
            </a:fld>
            <a:endParaRPr lang="en-US"/>
          </a:p>
        </p:txBody>
      </p:sp>
    </p:spTree>
    <p:extLst>
      <p:ext uri="{BB962C8B-B14F-4D97-AF65-F5344CB8AC3E}">
        <p14:creationId xmlns:p14="http://schemas.microsoft.com/office/powerpoint/2010/main" val="535161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take a look again at the device families. As we said before, we are dividing Windows 10 into broad groupings of similar devices, called</a:t>
            </a:r>
            <a:r>
              <a:rPr lang="en-GB" baseline="0" dirty="0" smtClean="0"/>
              <a:t> device families.</a:t>
            </a:r>
          </a:p>
          <a:p>
            <a:r>
              <a:rPr lang="en-GB" baseline="0" dirty="0" smtClean="0"/>
              <a:t>And while all these device families offer a distinctive user experience to the end user, they all run the same app platform so you can create apps that run across a broad range of these device families.</a:t>
            </a:r>
          </a:p>
          <a:p>
            <a:r>
              <a:rPr lang="en-GB" baseline="0" dirty="0" smtClean="0"/>
              <a:t>This commonality is a strength – but what we are *not* saying is that you have to create some kind of ‘lowest common denominator’ app that works adequately across devices. We want you to create apps that shine on each device and offer the best possible user experience to end-users of your app.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2192861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a:t>
            </a:r>
            <a:r>
              <a:rPr lang="en-GB" baseline="0" dirty="0" smtClean="0"/>
              <a:t> you think about the primary user interface of each device family – the Windows shell – each device family offers its own user experience that is appropriate for that device. Each device family also has its own distinctive features that create a great user experience for users of that device. There are also a small number of APIs specific to each device family that you can call to create differentiating experiences on each device – we’ll come onto that in a short while.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3715307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before talking about the device family specific APIs, let’s talk about adaptive UI – how you can create a great UI for your app that adapts to whichever screen size and orientation it is running 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647637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are thinking</a:t>
            </a:r>
            <a:r>
              <a:rPr lang="en-GB" baseline="0" dirty="0" smtClean="0"/>
              <a:t> of adaptive design, you want to build your page layouts using responsive design techniques – so no fixed widths, but instead having content that flows and can automatically adjust to relatively minor changes, such as the difference I screen size between a 4.5” screen and a 5” screen.</a:t>
            </a:r>
          </a:p>
          <a:p>
            <a:r>
              <a:rPr lang="en-GB" baseline="0" dirty="0" smtClean="0"/>
              <a:t>Many of the built-in controls have basic responsiveness built in. So they know when the user is using mouse &amp; keyboard, and when they are using touch, and modify their layout accordingly, displaying larger hit areas for touch.</a:t>
            </a:r>
          </a:p>
          <a:p>
            <a:r>
              <a:rPr lang="en-GB" baseline="0" dirty="0" smtClean="0"/>
              <a:t>But you will also need to adjust your page layouts for big changes, such as the difference in screen size between a phone and a PC. Here, features such as Visual States can be a great help.</a:t>
            </a:r>
          </a:p>
          <a:p>
            <a:r>
              <a:rPr lang="en-GB" baseline="0" dirty="0" smtClean="0"/>
              <a:t>And you may also want to employ tailored design techniques, where instead of retaining the same basic page content and adjusting layout for different screens, you create a tailored experience that is more appropriate to the device and the way the user is likely to want to interact with it.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176145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responsive design:</a:t>
            </a:r>
          </a:p>
          <a:p>
            <a:r>
              <a:rPr lang="en-US" dirty="0" smtClean="0"/>
              <a:t>On</a:t>
            </a:r>
            <a:r>
              <a:rPr lang="en-US" baseline="0" dirty="0" smtClean="0"/>
              <a:t> the large screen on the right, we take full advantage of the size of the window the app is running in, we lay out the control buttons in a line, and we place the thumbnail of the people making the call off to the right.</a:t>
            </a:r>
          </a:p>
          <a:p>
            <a:r>
              <a:rPr lang="en-US" baseline="0" dirty="0" smtClean="0"/>
              <a:t>On the small phone screen, it’s essentially the same, but the image is cropped, and the large red End Call button has been placed underneath the other buttons, while the thumbnail moves up the page to just above the call control buttons.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9/4/2015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686988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Adaptive controls are great, and responsive layout will get you a long way, but we know there will be cases where the app designer wants to do something more custom or more tailored than the adaptive controls will allow.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p>
          <a:p>
            <a:endParaRPr lang="en-US" sz="1200" kern="1200" dirty="0" smtClean="0">
              <a:solidFill>
                <a:schemeClr val="tx1"/>
              </a:solidFill>
              <a:effectLst/>
              <a:latin typeface="+mn-lt"/>
              <a:ea typeface="+mn-ea"/>
              <a:cs typeface="+mn-cs"/>
            </a:endParaRPr>
          </a:p>
          <a:p>
            <a:pPr>
              <a:spcBef>
                <a:spcPts val="0"/>
              </a:spcBef>
              <a:spcAft>
                <a:spcPts val="2400"/>
              </a:spcAft>
            </a:pPr>
            <a:r>
              <a:rPr lang="en-US" sz="1200" dirty="0" smtClean="0">
                <a:latin typeface="+mn-lt"/>
              </a:rPr>
              <a:t>Tailored design goes beyond Adaptive UX</a:t>
            </a:r>
          </a:p>
          <a:p>
            <a:pPr>
              <a:spcBef>
                <a:spcPts val="0"/>
              </a:spcBef>
              <a:spcAft>
                <a:spcPts val="2400"/>
              </a:spcAft>
            </a:pPr>
            <a:r>
              <a:rPr lang="en-US" sz="1200" dirty="0" smtClean="0">
                <a:latin typeface="+mn-lt"/>
              </a:rPr>
              <a:t>Developers can create custom experiences for certain devices</a:t>
            </a:r>
          </a:p>
          <a:p>
            <a:pPr>
              <a:spcBef>
                <a:spcPts val="0"/>
              </a:spcBef>
              <a:spcAft>
                <a:spcPts val="2400"/>
              </a:spcAft>
            </a:pPr>
            <a:r>
              <a:rPr lang="en-US" sz="1200" dirty="0" smtClean="0">
                <a:latin typeface="+mn-lt"/>
              </a:rPr>
              <a:t>The code is the same, but custom XAML can deliver the experience a developer wants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9/4/2015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30796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Every Windows 10 app designer needs to think about adaptive UI and how their app will appear on different screens. Even if you start out by thinking of an</a:t>
            </a:r>
            <a:r>
              <a:rPr lang="en-GB" baseline="0" dirty="0" smtClean="0"/>
              <a:t> app that you only want to release on Phone, so you think only of screen layouts appropriate for phone screens, well your app can still end up running on a big screen.</a:t>
            </a:r>
          </a:p>
          <a:p>
            <a:r>
              <a:rPr lang="en-GB" baseline="0" dirty="0" smtClean="0"/>
              <a:t>The exciting Continuum feature is coming to Windows Phone, where the new generation of phones can be connected to an external screen and a Bluetooth keyboard and mouse and can be used just like a full PC! So all of a sudden, your app designed for phone can be running on a big monitor. You will want to ensure that the user experience in that case is a great one!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731573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3</a:t>
            </a:fld>
            <a:endParaRPr lang="en-US" dirty="0">
              <a:solidFill>
                <a:prstClr val="black"/>
              </a:solidFill>
              <a:latin typeface="Arial"/>
            </a:endParaRPr>
          </a:p>
        </p:txBody>
      </p:sp>
    </p:spTree>
    <p:extLst>
      <p:ext uri="{BB962C8B-B14F-4D97-AF65-F5344CB8AC3E}">
        <p14:creationId xmlns:p14="http://schemas.microsoft.com/office/powerpoint/2010/main" val="1377531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users of mobile devices these days carry around two or more different computing devices. And they will want to use their </a:t>
            </a:r>
            <a:r>
              <a:rPr lang="en-GB" dirty="0" err="1" smtClean="0"/>
              <a:t>favorite</a:t>
            </a:r>
            <a:r>
              <a:rPr lang="en-GB" dirty="0" smtClean="0"/>
              <a:t> apps on their phone, their tablet, their convertible and their desktop machines.</a:t>
            </a:r>
          </a:p>
          <a:p>
            <a:r>
              <a:rPr lang="en-GB" dirty="0" smtClean="0"/>
              <a:t>The apps that will get the best ratings will be those that give a great user experience on all the users’ devices!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21</a:t>
            </a:fld>
            <a:endParaRPr lang="en-US"/>
          </a:p>
        </p:txBody>
      </p:sp>
    </p:spTree>
    <p:extLst>
      <p:ext uri="{BB962C8B-B14F-4D97-AF65-F5344CB8AC3E}">
        <p14:creationId xmlns:p14="http://schemas.microsoft.com/office/powerpoint/2010/main" val="157215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Adapting the UI to different</a:t>
            </a:r>
            <a:r>
              <a:rPr lang="en-GB" baseline="0" dirty="0" smtClean="0"/>
              <a:t> screens is the major part of creating an app that works across different device families, but you may also want to call device family-specific APIs to create unique experiences on different devices.</a:t>
            </a:r>
          </a:p>
          <a:p>
            <a:r>
              <a:rPr lang="en-GB" baseline="0" dirty="0" smtClean="0"/>
              <a:t>You can do this using something we call ‘Adaptive code’.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23</a:t>
            </a:fld>
            <a:endParaRPr lang="en-US"/>
          </a:p>
        </p:txBody>
      </p:sp>
    </p:spTree>
    <p:extLst>
      <p:ext uri="{BB962C8B-B14F-4D97-AF65-F5344CB8AC3E}">
        <p14:creationId xmlns:p14="http://schemas.microsoft.com/office/powerpoint/2010/main" val="3126935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Although the majority</a:t>
            </a:r>
            <a:r>
              <a:rPr lang="en-GB" baseline="0" dirty="0" smtClean="0"/>
              <a:t> of the APIs you need for a UWP app are in the common API set, we also make available device family-specific APIs. We release these as Platform Extension SDKs. You can add a reference to these extension </a:t>
            </a:r>
            <a:r>
              <a:rPr lang="en-GB" baseline="0" dirty="0" err="1" smtClean="0"/>
              <a:t>SDKsin</a:t>
            </a:r>
            <a:r>
              <a:rPr lang="en-GB" baseline="0" dirty="0" smtClean="0"/>
              <a:t> exactly the same way as any other reference library.</a:t>
            </a:r>
          </a:p>
          <a:p>
            <a:pPr algn="l"/>
            <a:r>
              <a:rPr lang="en-GB" baseline="0" dirty="0" smtClean="0"/>
              <a:t>Like the UWP itself, these extension SDKs are versioned and may be released and updated independently of the UWP and the OS.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24</a:t>
            </a:fld>
            <a:endParaRPr lang="en-US"/>
          </a:p>
        </p:txBody>
      </p:sp>
    </p:spTree>
    <p:extLst>
      <p:ext uri="{BB962C8B-B14F-4D97-AF65-F5344CB8AC3E}">
        <p14:creationId xmlns:p14="http://schemas.microsoft.com/office/powerpoint/2010/main" val="2301040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most</a:t>
            </a:r>
            <a:r>
              <a:rPr lang="en-GB" baseline="0" dirty="0" smtClean="0"/>
              <a:t> important thing to realize about extension SDKs is that when you reference the extension SDK for a particular device family, you are not limiting the app to now be able to run only on that device family. When you package the app and distribute it, it can still run across a broad range of device families.</a:t>
            </a:r>
          </a:p>
          <a:p>
            <a:r>
              <a:rPr lang="en-GB" baseline="0" dirty="0" smtClean="0"/>
              <a:t>There are ways of limiting distribution of your app during the app submission process to the Store, but adding a reference to an extension SDK is not a part of that process.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25</a:t>
            </a:fld>
            <a:endParaRPr lang="en-US"/>
          </a:p>
        </p:txBody>
      </p:sp>
    </p:spTree>
    <p:extLst>
      <p:ext uri="{BB962C8B-B14F-4D97-AF65-F5344CB8AC3E}">
        <p14:creationId xmlns:p14="http://schemas.microsoft.com/office/powerpoint/2010/main" val="1025311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diagram illustrates how it works:</a:t>
            </a:r>
          </a:p>
          <a:p>
            <a:endParaRPr lang="en-GB" dirty="0" smtClean="0"/>
          </a:p>
          <a:p>
            <a:r>
              <a:rPr lang="en-GB" dirty="0" smtClean="0"/>
              <a:t>&lt;Click&gt; Each device family runs the same core OS</a:t>
            </a:r>
          </a:p>
          <a:p>
            <a:endParaRPr lang="en-GB" dirty="0" smtClean="0"/>
          </a:p>
          <a:p>
            <a:r>
              <a:rPr lang="en-GB" dirty="0" smtClean="0"/>
              <a:t>&lt;Click&gt; Your</a:t>
            </a:r>
            <a:r>
              <a:rPr lang="en-GB" baseline="0" dirty="0" smtClean="0"/>
              <a:t> app is built upon the UWP and that is common across all device families.</a:t>
            </a:r>
          </a:p>
          <a:p>
            <a:endParaRPr lang="en-GB" baseline="0" dirty="0" smtClean="0"/>
          </a:p>
          <a:p>
            <a:r>
              <a:rPr lang="en-GB" baseline="0" dirty="0" smtClean="0"/>
              <a:t>&lt;Click&gt; When you add a reference to an extension SDK, you are making those APIs available to be called by your application code – but those APIs are only usable at runtime on the matching device family</a:t>
            </a:r>
          </a:p>
          <a:p>
            <a:endParaRPr lang="en-GB" baseline="0" dirty="0" smtClean="0"/>
          </a:p>
          <a:p>
            <a:r>
              <a:rPr lang="en-GB" baseline="0" dirty="0" smtClean="0"/>
              <a:t>&lt;Click&gt; Although, when you add a reference to an extension SDK, the metadata for those APIs are loaded into your project, so the C# compiler and Visual Studio </a:t>
            </a:r>
            <a:r>
              <a:rPr lang="en-GB" baseline="0" dirty="0" err="1" smtClean="0"/>
              <a:t>Intellisense</a:t>
            </a:r>
            <a:r>
              <a:rPr lang="en-GB" baseline="0" dirty="0" smtClean="0"/>
              <a:t> works correctly when you reference those APIs during the app development process.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26</a:t>
            </a:fld>
            <a:endParaRPr lang="en-US"/>
          </a:p>
        </p:txBody>
      </p:sp>
    </p:spTree>
    <p:extLst>
      <p:ext uri="{BB962C8B-B14F-4D97-AF65-F5344CB8AC3E}">
        <p14:creationId xmlns:p14="http://schemas.microsoft.com/office/powerpoint/2010/main" val="1027317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we’ve got these device family-specific</a:t>
            </a:r>
            <a:r>
              <a:rPr lang="en-GB" baseline="0" dirty="0" smtClean="0"/>
              <a:t> APIs that your app code can use, but they are only usable at runtime on specific device families. How do we make sure these APIs are called only at the appropriate time?</a:t>
            </a:r>
          </a:p>
          <a:p>
            <a:endParaRPr lang="en-GB" baseline="0" dirty="0" smtClean="0"/>
          </a:p>
          <a:p>
            <a:r>
              <a:rPr lang="en-GB" baseline="0" dirty="0" smtClean="0"/>
              <a:t>The answer is to ‘gate’ calls to any API in an extension SDK with runtime checks to verify that a particular API is available to use. You do this using methods of the </a:t>
            </a:r>
            <a:r>
              <a:rPr lang="en-GB" baseline="0" dirty="0" err="1" smtClean="0"/>
              <a:t>Windows.Foundation.Metadata.ApiInformation</a:t>
            </a:r>
            <a:r>
              <a:rPr lang="en-GB" baseline="0" dirty="0" smtClean="0"/>
              <a:t> API. The most common method to use is </a:t>
            </a:r>
            <a:r>
              <a:rPr lang="en-GB" baseline="0" dirty="0" err="1" smtClean="0"/>
              <a:t>IsTypePresent</a:t>
            </a:r>
            <a:r>
              <a:rPr lang="en-GB" baseline="0" dirty="0" smtClean="0"/>
              <a:t>() which is a runtime check that the named API is actually loaded and usable wherever the app happens to be running.</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27</a:t>
            </a:fld>
            <a:endParaRPr lang="en-US"/>
          </a:p>
        </p:txBody>
      </p:sp>
    </p:spTree>
    <p:extLst>
      <p:ext uri="{BB962C8B-B14F-4D97-AF65-F5344CB8AC3E}">
        <p14:creationId xmlns:p14="http://schemas.microsoft.com/office/powerpoint/2010/main" val="3864617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en-US" baseline="0" dirty="0" smtClean="0"/>
              <a:t>Windows 10 has a lot to offer web developers, as well</a:t>
            </a:r>
            <a:r>
              <a:rPr lang="en-US" dirty="0" smtClean="0"/>
              <a:t> </a:t>
            </a:r>
            <a:r>
              <a:rPr lang="en-US" baseline="0" dirty="0" smtClean="0"/>
              <a: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First, there’s a </a:t>
            </a:r>
            <a:r>
              <a:rPr lang="en-US" b="0" dirty="0" smtClean="0"/>
              <a:t>new web rendering</a:t>
            </a:r>
            <a:r>
              <a:rPr lang="en-US" b="0" baseline="0" dirty="0" smtClean="0"/>
              <a:t> engine </a:t>
            </a:r>
            <a:r>
              <a:rPr lang="en-US" baseline="0" dirty="0" smtClean="0"/>
              <a:t>– </a:t>
            </a:r>
            <a:r>
              <a:rPr lang="en-US" b="1" baseline="0" dirty="0" smtClean="0"/>
              <a:t>Microsoft </a:t>
            </a:r>
            <a:r>
              <a:rPr lang="en-US" b="1" dirty="0" err="1" smtClean="0"/>
              <a:t>EdgeHTML</a:t>
            </a:r>
            <a:r>
              <a:rPr lang="en-US" b="1" baseline="0" dirty="0" smtClean="0"/>
              <a:t> </a:t>
            </a:r>
            <a:r>
              <a:rPr lang="en-US" baseline="0" dirty="0" smtClean="0"/>
              <a:t>– that’s </a:t>
            </a:r>
            <a:r>
              <a:rPr lang="en-US" b="0" baseline="0" dirty="0" smtClean="0"/>
              <a:t>built for the modern web.</a:t>
            </a:r>
          </a:p>
          <a:p>
            <a:pPr marL="174708" indent="-174708">
              <a:buFont typeface="Arial" panose="020B0604020202020204" pitchFamily="34" charset="0"/>
              <a:buChar char="•"/>
            </a:pPr>
            <a:endParaRPr lang="en-US" b="1" baseline="0" dirty="0" smtClean="0"/>
          </a:p>
          <a:p>
            <a:pPr marL="0" indent="0">
              <a:buFont typeface="Arial" panose="020B0604020202020204" pitchFamily="34" charset="0"/>
              <a:buNone/>
            </a:pPr>
            <a:r>
              <a:rPr lang="en-US" b="0" baseline="0" dirty="0" smtClean="0"/>
              <a:t>&lt;click&gt;</a:t>
            </a:r>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aseline="0" dirty="0" smtClean="0"/>
              <a:t>It powers both the new Microsoft Edge browser as well as web content in Universal Windows apps.</a:t>
            </a:r>
            <a:endParaRPr lang="en-US" dirty="0" smtClean="0"/>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&lt;click&gt;</a:t>
            </a:r>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Edge leaves behind all of the Internet Explorer specific behaviors that had been built up over the last 20 years</a:t>
            </a:r>
            <a:endParaRPr lang="en-US" baseline="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smtClean="0"/>
              <a:t>And has o</a:t>
            </a:r>
            <a:r>
              <a:rPr lang="en-US" dirty="0" smtClean="0"/>
              <a:t>ver</a:t>
            </a:r>
            <a:r>
              <a:rPr lang="en-US" baseline="0" dirty="0" smtClean="0"/>
              <a:t> </a:t>
            </a:r>
            <a:r>
              <a:rPr lang="en-US" dirty="0" smtClean="0"/>
              <a:t>4,200 interoperability improvements to ensure that </a:t>
            </a:r>
            <a:r>
              <a:rPr lang="en-US" i="1" dirty="0" smtClean="0"/>
              <a:t>the web just works.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i="0" dirty="0" smtClean="0"/>
              <a:t>Fo</a:t>
            </a:r>
            <a:r>
              <a:rPr lang="en-US" i="0" baseline="0" dirty="0" smtClean="0"/>
              <a:t>r developers, this means less time fixing up your web apps to work across browsers.</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err="1" smtClean="0"/>
              <a:t>EdgeHTML</a:t>
            </a:r>
            <a:r>
              <a:rPr lang="en-US" dirty="0" smtClean="0"/>
              <a:t> also features</a:t>
            </a:r>
            <a:r>
              <a:rPr lang="en-US" baseline="0" dirty="0" smtClean="0"/>
              <a:t> over </a:t>
            </a:r>
            <a:r>
              <a:rPr lang="en-US" dirty="0" smtClean="0"/>
              <a:t>45 new</a:t>
            </a:r>
            <a:r>
              <a:rPr lang="en-US" baseline="0" dirty="0" smtClean="0"/>
              <a:t> </a:t>
            </a:r>
            <a:r>
              <a:rPr lang="en-US" dirty="0" smtClean="0"/>
              <a:t>web standards</a:t>
            </a:r>
            <a:r>
              <a:rPr lang="en-US" baseline="0" dirty="0" smtClean="0"/>
              <a:t>, including:</a:t>
            </a:r>
            <a:endParaRPr lang="en-US" dirty="0" smtClean="0"/>
          </a:p>
          <a:p>
            <a:pPr marL="391970" lvl="1" indent="-174708">
              <a:buFont typeface="Arial" panose="020B0604020202020204" pitchFamily="34" charset="0"/>
              <a:buChar char="•"/>
            </a:pPr>
            <a:r>
              <a:rPr lang="en-US" dirty="0" smtClean="0"/>
              <a:t>HTTP/2</a:t>
            </a:r>
          </a:p>
          <a:p>
            <a:pPr marL="391970" lvl="1" indent="-174708">
              <a:buFont typeface="Arial" panose="020B0604020202020204" pitchFamily="34" charset="0"/>
              <a:buChar char="•"/>
            </a:pPr>
            <a:r>
              <a:rPr lang="en-US" dirty="0" smtClean="0"/>
              <a:t>Web Audio</a:t>
            </a:r>
          </a:p>
          <a:p>
            <a:pPr marL="391970" lvl="1" indent="-174708">
              <a:buFont typeface="Arial" panose="020B0604020202020204" pitchFamily="34" charset="0"/>
              <a:buChar char="•"/>
            </a:pPr>
            <a:r>
              <a:rPr lang="en-US" dirty="0" smtClean="0"/>
              <a:t>And a bunch more that you can see here.</a:t>
            </a:r>
          </a:p>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9/4/2015 5:14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4493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While improving interoperability and adding new features to </a:t>
            </a:r>
            <a:r>
              <a:rPr lang="en-US" dirty="0" err="1" smtClean="0"/>
              <a:t>EdgeHTML</a:t>
            </a:r>
            <a:r>
              <a:rPr lang="en-US" dirty="0" smtClean="0"/>
              <a:t>, we didn’t forget to pay attention to </a:t>
            </a:r>
            <a:r>
              <a:rPr lang="en-US" b="1" dirty="0" smtClean="0"/>
              <a:t>performance</a:t>
            </a:r>
            <a:r>
              <a:rPr lang="en-US" dirty="0" smtClean="0"/>
              <a: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Here is how </a:t>
            </a:r>
            <a:r>
              <a:rPr lang="en-US" dirty="0" err="1" smtClean="0"/>
              <a:t>EdgeHTML</a:t>
            </a:r>
            <a:r>
              <a:rPr lang="en-US" dirty="0" smtClean="0"/>
              <a:t> performs on two leading web benchmarks:</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On the </a:t>
            </a:r>
            <a:r>
              <a:rPr lang="en-US" dirty="0" err="1" smtClean="0"/>
              <a:t>JetStream</a:t>
            </a:r>
            <a:r>
              <a:rPr lang="en-US" dirty="0" smtClean="0"/>
              <a:t> benchmark</a:t>
            </a:r>
            <a:r>
              <a:rPr lang="en-US" baseline="0" dirty="0" smtClean="0"/>
              <a:t> created by Apple, which simulates complex web applications</a:t>
            </a:r>
            <a:r>
              <a:rPr lang="en-US" dirty="0" smtClean="0"/>
              <a:t>, </a:t>
            </a:r>
            <a:r>
              <a:rPr lang="en-US" dirty="0" err="1" smtClean="0"/>
              <a:t>EdgeHTML</a:t>
            </a:r>
            <a:r>
              <a:rPr lang="en-US" dirty="0" smtClean="0"/>
              <a:t> is </a:t>
            </a:r>
            <a:r>
              <a:rPr lang="en-US" b="1" dirty="0" smtClean="0"/>
              <a:t>over 1.5x faster </a:t>
            </a:r>
            <a:r>
              <a:rPr lang="en-US" dirty="0" smtClean="0"/>
              <a:t>than IE11.</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Beyond that, it is </a:t>
            </a:r>
            <a:r>
              <a:rPr lang="en-US" b="1" dirty="0" smtClean="0"/>
              <a:t>also ahead </a:t>
            </a:r>
            <a:r>
              <a:rPr lang="en-US" dirty="0" smtClean="0"/>
              <a:t>of the latest 64-bit browsers.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9/4/2015 5:18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265512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Next</a:t>
            </a:r>
            <a:r>
              <a:rPr lang="en-US" baseline="0" dirty="0" smtClean="0"/>
              <a:t> o</a:t>
            </a:r>
            <a:r>
              <a:rPr lang="en-US" dirty="0" smtClean="0"/>
              <a:t>n the Octane benchmark, created by Google, Edge is </a:t>
            </a:r>
            <a:r>
              <a:rPr lang="en-US" b="1" dirty="0" smtClean="0"/>
              <a:t>over twice as fast </a:t>
            </a:r>
            <a:r>
              <a:rPr lang="en-US" dirty="0" smtClean="0"/>
              <a:t>as IE11</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And again, Edge, </a:t>
            </a:r>
            <a:r>
              <a:rPr lang="en-US" b="1" dirty="0" smtClean="0"/>
              <a:t>leapfrogs </a:t>
            </a:r>
            <a:r>
              <a:rPr lang="en-US" dirty="0" smtClean="0"/>
              <a:t>into the lead ahead of other 64-bit browsers.</a:t>
            </a: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Our work is not done</a:t>
            </a:r>
            <a:r>
              <a:rPr lang="en-US" baseline="0" dirty="0" smtClean="0"/>
              <a:t>, but we feel great that Edge will provide </a:t>
            </a:r>
            <a:r>
              <a:rPr lang="en-US" b="1" baseline="0" dirty="0" smtClean="0"/>
              <a:t>industry leading performance </a:t>
            </a:r>
            <a:r>
              <a:rPr lang="en-US" baseline="0" dirty="0" smtClean="0"/>
              <a:t>out of the gate.</a:t>
            </a:r>
          </a:p>
          <a:p>
            <a:pPr marL="174708" indent="-174708">
              <a:buFont typeface="Arial" panose="020B0604020202020204" pitchFamily="34" charset="0"/>
              <a:buChar cha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9/4/2015 5:18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071607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Universal Windows Platform (UWP) is a single app platform that is available across all Windows device families, enabling you to reach a new user base and open up new revenue opportunities. From PCs to tablets, phones, Surface Hub, and Raspberry Pi and soon to include Xbox, and HoloLens – you can reach all these devices and look great on them all using one store and one codebase.</a:t>
            </a:r>
          </a:p>
          <a:p>
            <a:endParaRPr lang="en-GB" dirty="0" smtClean="0"/>
          </a:p>
          <a:p>
            <a:r>
              <a:rPr lang="en-GB" dirty="0" smtClean="0"/>
              <a:t>Following the launch of Windows 10, we are also releasing four Windows Bridge toolkits that enable you to quickly bring your existing code base to the Universal Windows Platform and add capabilities such as live tiles, active notifications, and Windows Store in-app purchases. Each toolkit provides you with tools and run-time technologies that are tailored for your codebase.</a:t>
            </a:r>
          </a:p>
        </p:txBody>
      </p:sp>
      <p:sp>
        <p:nvSpPr>
          <p:cNvPr id="4" name="Slide Number Placeholder 3"/>
          <p:cNvSpPr>
            <a:spLocks noGrp="1"/>
          </p:cNvSpPr>
          <p:nvPr>
            <p:ph type="sldNum" sz="quarter" idx="10"/>
          </p:nvPr>
        </p:nvSpPr>
        <p:spPr/>
        <p:txBody>
          <a:bodyPr/>
          <a:lstStyle/>
          <a:p>
            <a:fld id="{3FAC0659-34C9-4BAF-A7FA-59E8DF72899F}" type="slidenum">
              <a:rPr lang="en-US" smtClean="0"/>
              <a:t>33</a:t>
            </a:fld>
            <a:endParaRPr lang="en-US"/>
          </a:p>
        </p:txBody>
      </p:sp>
    </p:spTree>
    <p:extLst>
      <p:ext uri="{BB962C8B-B14F-4D97-AF65-F5344CB8AC3E}">
        <p14:creationId xmlns:p14="http://schemas.microsoft.com/office/powerpoint/2010/main" val="18711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4</a:t>
            </a:fld>
            <a:endParaRPr lang="en-US">
              <a:solidFill>
                <a:prstClr val="black"/>
              </a:solidFill>
              <a:latin typeface="Arial"/>
            </a:endParaRPr>
          </a:p>
        </p:txBody>
      </p:sp>
    </p:spTree>
    <p:extLst>
      <p:ext uri="{BB962C8B-B14F-4D97-AF65-F5344CB8AC3E}">
        <p14:creationId xmlns:p14="http://schemas.microsoft.com/office/powerpoint/2010/main" val="1723111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en-US" baseline="0" dirty="0" smtClean="0"/>
              <a:t>First up is Hosted Web Apps.</a:t>
            </a:r>
          </a:p>
          <a:p>
            <a:pPr marL="0" indent="0">
              <a:buFont typeface="Arial" panose="020B0604020202020204" pitchFamily="34" charset="0"/>
              <a:buNone/>
            </a:pPr>
            <a:r>
              <a:rPr lang="en-US" baseline="0" dirty="0" smtClean="0"/>
              <a:t>Beyond making the web run great in the browser itself, Windows 10 provides </a:t>
            </a:r>
            <a:r>
              <a:rPr lang="en-US" b="1" baseline="0" dirty="0" smtClean="0"/>
              <a:t>a powerful new path for sites to become apps</a:t>
            </a:r>
            <a:r>
              <a:rPr lang="en-US" baseline="0" dirty="0" smtClean="0"/>
              <a:t>.</a:t>
            </a:r>
          </a:p>
          <a:p>
            <a:pPr marL="0" indent="0">
              <a:buFont typeface="Arial" panose="020B0604020202020204" pitchFamily="34" charset="0"/>
              <a:buNone/>
            </a:pPr>
            <a:endParaRPr lang="en-US" b="0" baseline="0" dirty="0" smtClean="0"/>
          </a:p>
          <a:p>
            <a:pPr marL="0" indent="0" defTabSz="950464">
              <a:lnSpc>
                <a:spcPct val="90000"/>
              </a:lnSpc>
              <a:spcAft>
                <a:spcPts val="346"/>
              </a:spcAft>
              <a:buFont typeface="Arial" panose="020B0604020202020204" pitchFamily="34" charset="0"/>
              <a:buNone/>
              <a:defRPr/>
            </a:pPr>
            <a:r>
              <a:rPr lang="en-US" b="0" baseline="0" dirty="0" smtClean="0"/>
              <a:t>&lt;click&gt;</a:t>
            </a:r>
          </a:p>
          <a:p>
            <a:pPr marL="0" indent="0">
              <a:buFont typeface="Arial" panose="020B0604020202020204" pitchFamily="34" charset="0"/>
              <a:buNone/>
            </a:pPr>
            <a:endParaRPr lang="en-US" b="0" baseline="0" dirty="0" smtClean="0"/>
          </a:p>
          <a:p>
            <a:pPr marL="0" indent="0">
              <a:buFont typeface="Arial" panose="020B0604020202020204" pitchFamily="34" charset="0"/>
              <a:buNone/>
            </a:pPr>
            <a:r>
              <a:rPr lang="en-US" b="0" baseline="0" dirty="0" smtClean="0"/>
              <a:t>With Windows 10, you can re-use your existing web site code and </a:t>
            </a:r>
            <a:r>
              <a:rPr lang="en-US" b="1" baseline="0" dirty="0" smtClean="0"/>
              <a:t>create an app that points directly to your URL.</a:t>
            </a:r>
          </a:p>
          <a:p>
            <a:pPr marL="0" indent="0">
              <a:buFont typeface="Arial" panose="020B0604020202020204" pitchFamily="34" charset="0"/>
              <a:buNone/>
            </a:pPr>
            <a:r>
              <a:rPr lang="en-US" baseline="0" dirty="0" smtClean="0"/>
              <a:t>You don’t need to re-write your server code into packaged client code!</a:t>
            </a:r>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0" baseline="0" dirty="0" smtClean="0"/>
              <a:t>&lt;click&gt;</a:t>
            </a:r>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0" baseline="0" dirty="0" smtClean="0"/>
              <a:t>Y</a:t>
            </a:r>
            <a:r>
              <a:rPr lang="en-US" baseline="0" dirty="0" smtClean="0"/>
              <a:t>ou can access </a:t>
            </a:r>
            <a:r>
              <a:rPr lang="en-US" b="0" baseline="0" dirty="0" smtClean="0"/>
              <a:t>Universal Windows Platform APIs </a:t>
            </a:r>
            <a:r>
              <a:rPr lang="en-US" b="1" baseline="0" dirty="0" smtClean="0"/>
              <a:t>directly from the web code that came down from your server.</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&lt;click&gt;</a:t>
            </a:r>
          </a:p>
          <a:p>
            <a:pPr marL="0" indent="0">
              <a:buFont typeface="Arial" panose="020B0604020202020204" pitchFamily="34" charset="0"/>
              <a:buNone/>
            </a:pPr>
            <a:endParaRPr lang="en-US" baseline="0" dirty="0" smtClean="0"/>
          </a:p>
          <a:p>
            <a:pPr marL="0" indent="0" defTabSz="968523">
              <a:spcAft>
                <a:spcPts val="353"/>
              </a:spcAft>
              <a:buFont typeface="Arial" panose="020B0604020202020204" pitchFamily="34" charset="0"/>
              <a:buNone/>
              <a:defRPr/>
            </a:pPr>
            <a:r>
              <a:rPr lang="en-US" b="0" baseline="0" dirty="0" smtClean="0"/>
              <a:t>And you can distribute the app you’ve made in the Windows Store.</a:t>
            </a:r>
          </a:p>
          <a:p>
            <a:pPr marL="0" indent="0" defTabSz="968523">
              <a:lnSpc>
                <a:spcPct val="90000"/>
              </a:lnSpc>
              <a:spcAft>
                <a:spcPts val="353"/>
              </a:spcAft>
              <a:buFont typeface="Arial" panose="020B0604020202020204" pitchFamily="34" charset="0"/>
              <a:buNone/>
              <a:defRPr/>
            </a:pPr>
            <a:endParaRPr lang="en-US" b="1" baseline="0" dirty="0" smtClean="0"/>
          </a:p>
          <a:p>
            <a:pPr marL="0" indent="0">
              <a:buFont typeface="Arial" panose="020B0604020202020204" pitchFamily="34" charset="0"/>
              <a:buNone/>
            </a:pPr>
            <a:r>
              <a:rPr lang="en-US" b="0" baseline="0" dirty="0" smtClean="0"/>
              <a:t>This new path is fully integrated into your existing web workflow.</a:t>
            </a:r>
          </a:p>
          <a:p>
            <a:pPr marL="0" indent="0">
              <a:buFont typeface="Arial" panose="020B0604020202020204" pitchFamily="34" charset="0"/>
              <a:buNone/>
            </a:pPr>
            <a:r>
              <a:rPr lang="en-US" b="0" baseline="0" dirty="0" smtClean="0"/>
              <a:t>You can continue to use the same tools, libraries, and services you use today.</a:t>
            </a:r>
          </a:p>
          <a:p>
            <a:pPr marL="0" indent="0" defTabSz="968523">
              <a:lnSpc>
                <a:spcPct val="90000"/>
              </a:lnSpc>
              <a:spcAft>
                <a:spcPts val="353"/>
              </a:spcAft>
              <a:buFont typeface="Arial" panose="020B0604020202020204" pitchFamily="34" charset="0"/>
              <a:buNone/>
              <a:defRPr/>
            </a:pPr>
            <a:r>
              <a:rPr lang="en-US" b="0" baseline="0" dirty="0" smtClean="0"/>
              <a:t>You can continue to </a:t>
            </a:r>
            <a:r>
              <a:rPr lang="en-US" b="1" baseline="0" dirty="0" smtClean="0"/>
              <a:t>deploy to your servers to make updates</a:t>
            </a:r>
            <a:r>
              <a:rPr lang="en-US" b="0" baseline="0" dirty="0" smtClean="0"/>
              <a:t>.</a:t>
            </a:r>
          </a:p>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90EC29EE-A8AD-4CE0-9C0B-116E0D4D7533}" type="datetime8">
              <a:rPr lang="en-US" smtClean="0">
                <a:solidFill>
                  <a:prstClr val="black"/>
                </a:solidFill>
                <a:latin typeface="Segoe UI" pitchFamily="34" charset="0"/>
              </a:rPr>
              <a:pPr defTabSz="950464">
                <a:defRPr/>
              </a:pPr>
              <a:t>9/4/2015 5:14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mtClean="0">
                <a:solidFill>
                  <a:prstClr val="black"/>
                </a:solidFill>
                <a:latin typeface="Segoe UI" pitchFamily="34" charset="0"/>
              </a:rPr>
              <a:pPr defTabSz="950464">
                <a:defRPr/>
              </a:pPr>
              <a:t>34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136304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9/4/2015 5:14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867203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existing Android™ developers, the Windows Bridge for Android will enable you to build apps using Android code to target Windows 10 phones and small tablets without having to leave your Android IDE.</a:t>
            </a:r>
          </a:p>
          <a:p>
            <a:endParaRPr lang="en-GB" dirty="0" smtClean="0"/>
          </a:p>
          <a:p>
            <a:r>
              <a:rPr lang="en-GB" dirty="0" smtClean="0"/>
              <a:t>In addition to extending the IDE, the Windows Bridge for Android will include a Windows phone emulator and interop capabilities that help your app (including UI and services) to run and look great on the Windows platform.</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36</a:t>
            </a:fld>
            <a:endParaRPr lang="en-US"/>
          </a:p>
        </p:txBody>
      </p:sp>
    </p:spTree>
    <p:extLst>
      <p:ext uri="{BB962C8B-B14F-4D97-AF65-F5344CB8AC3E}">
        <p14:creationId xmlns:p14="http://schemas.microsoft.com/office/powerpoint/2010/main" val="2621494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For existing iOS® developers, the Windows Bridge for iOS will enable you to build a UWP app from within Visual Studio 2015 using your existing Objective-C® code.</a:t>
            </a:r>
          </a:p>
          <a:p>
            <a:endParaRPr lang="en-GB" dirty="0" smtClean="0"/>
          </a:p>
          <a:p>
            <a:r>
              <a:rPr lang="en-GB" dirty="0" smtClean="0"/>
              <a:t>You will be able to import your </a:t>
            </a:r>
            <a:r>
              <a:rPr lang="en-GB" dirty="0" err="1" smtClean="0"/>
              <a:t>Xcode</a:t>
            </a:r>
            <a:r>
              <a:rPr lang="en-GB" dirty="0" smtClean="0"/>
              <a:t>® project into Visual Studio, tailor the app experience to run on each Windows device family, and extend your iOS code to take advantage of UWP capabilities.</a:t>
            </a:r>
          </a:p>
          <a:p>
            <a:endParaRPr lang="en-GB" dirty="0" smtClean="0"/>
          </a:p>
          <a:p>
            <a:r>
              <a:rPr lang="en-GB" dirty="0" smtClean="0"/>
              <a:t>Why the bridge is not a port:</a:t>
            </a:r>
          </a:p>
          <a:p>
            <a:r>
              <a:rPr lang="en-GB" dirty="0" smtClean="0"/>
              <a:t>Our goal with the iOS bridge has never been simply to run iOS apps on Windows. Rather, our goal is to help you write great Windows apps that use as much of your existing code and knowledge as possible. We will, of course, continue to work to expand our iOS compatibility, but it’s important to note that there is much more you can do with the bridge.</a:t>
            </a:r>
          </a:p>
          <a:p>
            <a:endParaRPr lang="en-GB" dirty="0" smtClean="0"/>
          </a:p>
          <a:p>
            <a:r>
              <a:rPr lang="en-GB" dirty="0" smtClean="0"/>
              <a:t>Behind this goal are three core principles that drove the architecture and design of the bridge:</a:t>
            </a:r>
          </a:p>
          <a:p>
            <a:r>
              <a:rPr lang="en-GB" dirty="0" smtClean="0"/>
              <a:t>1.Full Windows API access: Making it easy to use Windows APIs within Objective-C code</a:t>
            </a:r>
          </a:p>
          <a:p>
            <a:r>
              <a:rPr lang="en-GB" dirty="0" smtClean="0"/>
              <a:t>2.iOS compatibility: Empower developers to reuse as much existing iOS code as reasonably possible</a:t>
            </a:r>
          </a:p>
          <a:p>
            <a:r>
              <a:rPr lang="en-GB" dirty="0" smtClean="0"/>
              <a:t>3.No sandboxing: iOS and Windows APIs should be able to work together</a:t>
            </a:r>
          </a:p>
          <a:p>
            <a:endParaRPr lang="en-GB" dirty="0" smtClean="0"/>
          </a:p>
          <a:p>
            <a:r>
              <a:rPr lang="en-GB" dirty="0" smtClean="0"/>
              <a:t>We have open-sourced the code for this project and invite contributions from the community to help make this toolkit as great as possible!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37</a:t>
            </a:fld>
            <a:endParaRPr lang="en-US"/>
          </a:p>
        </p:txBody>
      </p:sp>
    </p:spTree>
    <p:extLst>
      <p:ext uri="{BB962C8B-B14F-4D97-AF65-F5344CB8AC3E}">
        <p14:creationId xmlns:p14="http://schemas.microsoft.com/office/powerpoint/2010/main" val="4204532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Windows Bridge for Classic Windows apps (also called ”Project Centennial”) will make it possible to package and publish your current .NET and Win32-based Windows applications to the Windows Store, providing a new way of distributing and monetizing your application on Windows PCs.</a:t>
            </a:r>
          </a:p>
          <a:p>
            <a:endParaRPr lang="en-GB" dirty="0" smtClean="0"/>
          </a:p>
          <a:p>
            <a:r>
              <a:rPr lang="en-GB" dirty="0" smtClean="0"/>
              <a:t>In addition to packaging your application for Store distribution, the Windows Bridge for Classic Windows apps will also enable you to extend your application with UWP capabilities and APIs.</a:t>
            </a:r>
          </a:p>
          <a:p>
            <a:endParaRPr lang="en-GB" dirty="0" smtClean="0"/>
          </a:p>
          <a:p>
            <a:r>
              <a:rPr lang="en-GB" dirty="0" smtClean="0"/>
              <a:t>The Windows Bridge for Classic Windows apps will be made available for public testing next year</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38</a:t>
            </a:fld>
            <a:endParaRPr lang="en-US"/>
          </a:p>
        </p:txBody>
      </p:sp>
    </p:spTree>
    <p:extLst>
      <p:ext uri="{BB962C8B-B14F-4D97-AF65-F5344CB8AC3E}">
        <p14:creationId xmlns:p14="http://schemas.microsoft.com/office/powerpoint/2010/main" val="1870710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Visual Studio 2015 comes in a number of editions that serve the needs of different groups of developers.</a:t>
            </a:r>
          </a:p>
          <a:p>
            <a:endParaRPr lang="en-GB" dirty="0" smtClean="0"/>
          </a:p>
          <a:p>
            <a:r>
              <a:rPr lang="en-GB" dirty="0" smtClean="0"/>
              <a:t>Visual Studio Enterprise</a:t>
            </a:r>
            <a:r>
              <a:rPr lang="en-GB" baseline="0" dirty="0" smtClean="0"/>
              <a:t> with MSDN is an Enterprise grade solution with advanced capabilities for teams working on projects of any size or complexity, including advanced testing and DevOps.</a:t>
            </a:r>
          </a:p>
          <a:p>
            <a:endParaRPr lang="en-GB" baseline="0" dirty="0" smtClean="0"/>
          </a:p>
          <a:p>
            <a:r>
              <a:rPr lang="en-GB" baseline="0" dirty="0" smtClean="0"/>
              <a:t>Visual Studio Professional with MSDN offers professional developer tools and services for individual developers or small teams.</a:t>
            </a:r>
          </a:p>
          <a:p>
            <a:endParaRPr lang="en-GB" baseline="0" dirty="0" smtClean="0"/>
          </a:p>
          <a:p>
            <a:r>
              <a:rPr lang="en-GB" baseline="0" dirty="0" smtClean="0"/>
              <a:t>Visual Studio Community is a free, full-featured and extensible tool for developers building non-enterprise applications.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40</a:t>
            </a:fld>
            <a:endParaRPr lang="en-US"/>
          </a:p>
        </p:txBody>
      </p:sp>
    </p:spTree>
    <p:extLst>
      <p:ext uri="{BB962C8B-B14F-4D97-AF65-F5344CB8AC3E}">
        <p14:creationId xmlns:p14="http://schemas.microsoft.com/office/powerpoint/2010/main" val="3585703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a different approach for development for Windows 10 devices. A developer license is no longer required for each device that you want to use to develop, install or test your app. You just enable a device once for these tasks from the settings for the device. That's it. No more renewing your developer licenses every 30 or 90 days!</a:t>
            </a:r>
          </a:p>
          <a:p>
            <a:r>
              <a:rPr lang="en-GB" dirty="0" smtClean="0"/>
              <a:t>You can </a:t>
            </a:r>
            <a:r>
              <a:rPr lang="en-GB" baseline="0" dirty="0" smtClean="0"/>
              <a:t>easily developer unlock any Windows 10 PC/laptop/tablet or Phone just by going to System Settings to allow you to deploy apps to the device directly from Visual Studio and carry out on-device debugging and testing, or just for </a:t>
            </a:r>
            <a:r>
              <a:rPr lang="en-GB" baseline="0" dirty="0" err="1" smtClean="0"/>
              <a:t>sideloading</a:t>
            </a:r>
            <a:r>
              <a:rPr lang="en-GB" baseline="0" dirty="0" smtClean="0"/>
              <a:t> apps that have not been certified by the Windows Store.</a:t>
            </a:r>
          </a:p>
        </p:txBody>
      </p:sp>
      <p:sp>
        <p:nvSpPr>
          <p:cNvPr id="4" name="Slide Number Placeholder 3"/>
          <p:cNvSpPr>
            <a:spLocks noGrp="1"/>
          </p:cNvSpPr>
          <p:nvPr>
            <p:ph type="sldNum" sz="quarter" idx="10"/>
          </p:nvPr>
        </p:nvSpPr>
        <p:spPr/>
        <p:txBody>
          <a:bodyPr/>
          <a:lstStyle/>
          <a:p>
            <a:fld id="{3FAC0659-34C9-4BAF-A7FA-59E8DF72899F}" type="slidenum">
              <a:rPr lang="en-US" smtClean="0"/>
              <a:t>41</a:t>
            </a:fld>
            <a:endParaRPr lang="en-US"/>
          </a:p>
        </p:txBody>
      </p:sp>
    </p:spTree>
    <p:extLst>
      <p:ext uri="{BB962C8B-B14F-4D97-AF65-F5344CB8AC3E}">
        <p14:creationId xmlns:p14="http://schemas.microsoft.com/office/powerpoint/2010/main" val="1759054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Where can you do development?</a:t>
            </a:r>
          </a:p>
          <a:p>
            <a:r>
              <a:rPr lang="en-GB" dirty="0" smtClean="0"/>
              <a:t>Visual</a:t>
            </a:r>
            <a:r>
              <a:rPr lang="en-GB" baseline="0" dirty="0" smtClean="0"/>
              <a:t> Studio 2015 and the Tools for Windows 10 can run on PCs running Windows 10, on PCs running Windows 8.1 and on Windows Server 2012 R2.</a:t>
            </a:r>
          </a:p>
          <a:p>
            <a:r>
              <a:rPr lang="en-GB" baseline="0" dirty="0" smtClean="0"/>
              <a:t>To get the best developer experience including full availability of tooling features such as the visual designer, you should use a machine running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42</a:t>
            </a:fld>
            <a:endParaRPr lang="en-US"/>
          </a:p>
        </p:txBody>
      </p:sp>
    </p:spTree>
    <p:extLst>
      <p:ext uri="{BB962C8B-B14F-4D97-AF65-F5344CB8AC3E}">
        <p14:creationId xmlns:p14="http://schemas.microsoft.com/office/powerpoint/2010/main" val="1475724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for any questions on</a:t>
            </a:r>
            <a:r>
              <a:rPr lang="en-GB" baseline="0" dirty="0" smtClean="0"/>
              <a:t> how to build apps for Windows 10, and for access to the Dev Center, or to take part in the forums, go to our home on the web: dev.windows.com.</a:t>
            </a:r>
          </a:p>
          <a:p>
            <a:r>
              <a:rPr lang="en-GB" baseline="0" dirty="0" smtClean="0"/>
              <a:t>Here you will find tutorials, samples, getting started guides and access to the full documentation.</a:t>
            </a:r>
          </a:p>
          <a:p>
            <a:endParaRPr lang="en-GB" baseline="0" dirty="0" smtClean="0"/>
          </a:p>
          <a:p>
            <a:r>
              <a:rPr lang="en-GB" baseline="0" dirty="0" smtClean="0"/>
              <a:t>Everything you need to help you create great UWP apps </a:t>
            </a:r>
            <a:r>
              <a:rPr lang="en-GB" baseline="0" smtClean="0"/>
              <a:t>for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43</a:t>
            </a:fld>
            <a:endParaRPr lang="en-US"/>
          </a:p>
        </p:txBody>
      </p:sp>
    </p:spTree>
    <p:extLst>
      <p:ext uri="{BB962C8B-B14F-4D97-AF65-F5344CB8AC3E}">
        <p14:creationId xmlns:p14="http://schemas.microsoft.com/office/powerpoint/2010/main" val="2099079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So let’s take a look at the different ways you can build</a:t>
            </a:r>
            <a:r>
              <a:rPr lang="en-US" baseline="0" dirty="0" smtClean="0"/>
              <a:t> apps for Windows 10.</a:t>
            </a:r>
          </a:p>
          <a:p>
            <a:endParaRPr lang="en-US" baseline="0" dirty="0" smtClean="0"/>
          </a:p>
          <a:p>
            <a:r>
              <a:rPr lang="en-US" baseline="0" dirty="0" smtClean="0"/>
              <a:t>&lt;click&gt;</a:t>
            </a:r>
          </a:p>
          <a:p>
            <a:endParaRPr lang="en-US" baseline="0" dirty="0" smtClean="0"/>
          </a:p>
          <a:p>
            <a:r>
              <a:rPr lang="en-US" baseline="0" dirty="0" smtClean="0"/>
              <a:t>First of all there are the ‘traditional’ ways of building apps for Windows desktop, using tools such as WPF, MFC and full .NET. These are what we term ‘CWA’ (Classic Windows Apps) and are still a great way of building apps for Windows desktop. Although, note that we are working on some tools, called Project ‘Centennial’ that will allow CWAs to be packaged for distribution through the Windows Store – more on that later.</a:t>
            </a:r>
          </a:p>
          <a:p>
            <a:endParaRPr lang="en-US" baseline="0" dirty="0" smtClean="0"/>
          </a:p>
          <a:p>
            <a:r>
              <a:rPr lang="en-US" baseline="0" dirty="0" smtClean="0"/>
              <a:t>&lt;click&gt;</a:t>
            </a:r>
          </a:p>
          <a:p>
            <a:endParaRPr lang="en-US" baseline="0" dirty="0" smtClean="0"/>
          </a:p>
          <a:p>
            <a:r>
              <a:rPr lang="en-US" baseline="0" dirty="0" smtClean="0"/>
              <a:t>Then, we’ve got the new UWP, which is based on the Windows Runtime APIs that we used for building Windows Store apps in Windows 8.x and Windows Phone 8.1. Here you can use HTML and JavaScript to create universal Windows apps, or XAML and C#/VB or C++, or you can use DirectX and one of the many popular middleware packages to create games. And these all build upon the UWP APIs and can run across all Windows 10 devices.</a:t>
            </a:r>
          </a:p>
          <a:p>
            <a:endParaRPr lang="en-US" baseline="0" dirty="0" smtClean="0"/>
          </a:p>
          <a:p>
            <a:r>
              <a:rPr lang="en-US" baseline="0" dirty="0" smtClean="0"/>
              <a:t>&lt;click&gt;</a:t>
            </a:r>
          </a:p>
          <a:p>
            <a:endParaRPr lang="en-US" baseline="0" dirty="0" smtClean="0"/>
          </a:p>
          <a:p>
            <a:r>
              <a:rPr lang="en-US" baseline="0" dirty="0" smtClean="0"/>
              <a:t>Finally, we’ve got a number of bridging technologies. We want to enable developers to use whichever technologies they are comfortable with, and help them to create Windows apps. So we’ve got eh Windows Bridge for iOS, the Windows Bridge for Android, hosted Web Apps to help web sites to be discoverable through the Windows Store and to call UWP APIs, and a Bridge for classical Windows Apps. More on all of those soon.</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3660394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what is the Universal</a:t>
            </a:r>
            <a:r>
              <a:rPr lang="en-GB" baseline="0" dirty="0" smtClean="0"/>
              <a:t> Windows Platform?</a:t>
            </a:r>
          </a:p>
          <a:p>
            <a:r>
              <a:rPr lang="en-GB" baseline="0" dirty="0" smtClean="0"/>
              <a:t>It’s a single API surface that is consistent across all Windows 10 devices. </a:t>
            </a:r>
          </a:p>
          <a:p>
            <a:r>
              <a:rPr lang="en-GB" baseline="0" dirty="0" smtClean="0"/>
              <a:t>This guaranteed API surface is what enables developers to build a single app that can run across all devices.</a:t>
            </a:r>
          </a:p>
          <a:p>
            <a:endParaRPr lang="en-GB" baseline="0" dirty="0" smtClean="0"/>
          </a:p>
          <a:p>
            <a:r>
              <a:rPr lang="en-GB" baseline="0" dirty="0" smtClean="0"/>
              <a:t>What we’ve done is taken the Windows Runtime APIs that we first launched with Windows 8, massively expanded it and we’ve also componentized it, dividing it into a number of ‘contracts’.</a:t>
            </a:r>
          </a:p>
          <a:p>
            <a:r>
              <a:rPr lang="en-GB" baseline="0" dirty="0" smtClean="0"/>
              <a:t>Why ‘contract’? – Because these components provide a contract between the platform and you, the developer, that a certain major version of a contract will offer a guaranteed API surface and </a:t>
            </a:r>
            <a:r>
              <a:rPr lang="en-GB" baseline="0" dirty="0" err="1" smtClean="0"/>
              <a:t>behaviors</a:t>
            </a:r>
            <a:r>
              <a:rPr lang="en-GB" baseline="0" dirty="0" smtClean="0"/>
              <a:t>, even through many minor revisions. It allows us to innovate and enhance the platform by releasing updated components exposing new capabilities and allows you to develop apps against a versioned API.</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930333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it’s a big</a:t>
            </a:r>
            <a:r>
              <a:rPr lang="en-GB" baseline="0" dirty="0" smtClean="0"/>
              <a:t> API!</a:t>
            </a:r>
          </a:p>
          <a:p>
            <a:endParaRPr lang="en-GB" baseline="0" dirty="0" smtClean="0"/>
          </a:p>
          <a:p>
            <a:r>
              <a:rPr lang="en-GB" baseline="0" dirty="0" smtClean="0"/>
              <a:t>Here’s just a sample of some of the feature areas that UWP APIs cover.</a:t>
            </a:r>
          </a:p>
          <a:p>
            <a:endParaRPr lang="en-GB" baseline="0" dirty="0" smtClean="0"/>
          </a:p>
          <a:p>
            <a:r>
              <a:rPr lang="en-GB" baseline="0" dirty="0" smtClean="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018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this is a subtle change in your thinking</a:t>
            </a:r>
            <a:r>
              <a:rPr lang="en-GB" baseline="0" dirty="0" smtClean="0"/>
              <a:t> as an app developer: you’re not building apps against an OS – Windows 10 – you’re building apps against the Universal Windows Platform, which is serviced and is updated independently of the OS.</a:t>
            </a:r>
          </a:p>
          <a:p>
            <a:endParaRPr lang="en-GB" baseline="0"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2985627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your application’s Package Manifest, you will have a declaration such as this.</a:t>
            </a:r>
          </a:p>
          <a:p>
            <a:endParaRPr lang="en-US" dirty="0" smtClean="0"/>
          </a:p>
          <a:p>
            <a:r>
              <a:rPr lang="en-US" dirty="0" smtClean="0"/>
              <a:t>What this says is that this app was built against UWP version 10.0.10240.0 (the first version that went on GA - General Availability). When you create your first UWP apps, the </a:t>
            </a:r>
            <a:r>
              <a:rPr lang="en-US" dirty="0" err="1" smtClean="0"/>
              <a:t>MaxVersionTested</a:t>
            </a:r>
            <a:r>
              <a:rPr lang="en-US" dirty="0" smtClean="0"/>
              <a:t> will also be set to 10.0.10240.0, but imagine a time in the future, when newer versions of the UWP have been released</a:t>
            </a:r>
            <a:r>
              <a:rPr lang="en-US" baseline="0" dirty="0" smtClean="0"/>
              <a:t> to install side by side with earlier versions.</a:t>
            </a:r>
          </a:p>
          <a:p>
            <a:endParaRPr lang="en-US" baseline="0" dirty="0" smtClean="0"/>
          </a:p>
          <a:p>
            <a:r>
              <a:rPr lang="en-US" baseline="0" dirty="0" smtClean="0"/>
              <a:t>If you the developer have tested this app on UWP version 10.5.0.0, you can declare this in the manifest. What this then says is that this app package will run just great on 10.5.0.0. It doesn’t mean it cannot run on later versions, just that if it does, then the runtime should enforce version 10.5.0.0 behaviors.</a:t>
            </a:r>
          </a:p>
          <a:p>
            <a:endParaRPr lang="en-US" baseline="0" dirty="0" smtClean="0"/>
          </a:p>
          <a:p>
            <a:r>
              <a:rPr lang="en-US" baseline="0" dirty="0" smtClean="0"/>
              <a:t>The Windows Store uses this information to ensure the best available version of an app package gets deployed to target machines.</a:t>
            </a:r>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69807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 old days of 3 year OS engineering cycles, at the end of which we release a big new version of Windows, or a major Service Pack – those days are gone. Instead, Windows 10 is more of OS platform that is ‘Windows as a Service’ – a continuously serviced, continuously improved, continuously enhanced operating system.</a:t>
            </a:r>
          </a:p>
          <a:p>
            <a:endParaRPr lang="en-GB" baseline="0" dirty="0" smtClean="0"/>
          </a:p>
          <a:p>
            <a:r>
              <a:rPr lang="en-GB" baseline="0" dirty="0" smtClean="0"/>
              <a:t>And the UWP is the guaranteed API surface that you build apps against. It too is continuously enhanced and new versions will be released at regular intervals, but it has its own update cadence that is independent of the OS.</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3479492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455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3010488"/>
            <a:ext cx="11637012" cy="837024"/>
          </a:xfrm>
          <a:prstGeom prst="rect">
            <a:avLst/>
          </a:prstGeom>
        </p:spPr>
        <p:txBody>
          <a:bodyPr anchor="ctr" anchorCtr="0">
            <a:spAutoFit/>
          </a:bodyPr>
          <a:lstStyle>
            <a:lvl1pPr algn="l">
              <a:defRPr sz="471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93017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8453372" cy="2229899"/>
          </a:xfrm>
          <a:noFill/>
        </p:spPr>
        <p:txBody>
          <a:bodyPr tIns="91440" bIns="91440" anchor="t" anchorCtr="0"/>
          <a:lstStyle>
            <a:lvl1pPr>
              <a:defRPr sz="7058" spc="-98" baseline="0">
                <a:solidFill>
                  <a:schemeClr val="tx1"/>
                </a:solidFill>
              </a:defRPr>
            </a:lvl1pPr>
          </a:lstStyle>
          <a:p>
            <a:r>
              <a:rPr lang="en-US" dirty="0" smtClean="0"/>
              <a:t>Demo title</a:t>
            </a:r>
            <a:endParaRPr lang="en-US" dirty="0"/>
          </a:p>
        </p:txBody>
      </p:sp>
      <p:sp>
        <p:nvSpPr>
          <p:cNvPr id="5" name="Text Placeholder 4"/>
          <p:cNvSpPr>
            <a:spLocks noGrp="1"/>
          </p:cNvSpPr>
          <p:nvPr userDrawn="1">
            <p:ph type="body" sz="quarter" idx="12" hasCustomPrompt="1"/>
          </p:nvPr>
        </p:nvSpPr>
        <p:spPr>
          <a:xfrm>
            <a:off x="2794067" y="4183527"/>
            <a:ext cx="8453371" cy="1793881"/>
          </a:xfrm>
          <a:noFill/>
        </p:spPr>
        <p:txBody>
          <a:bodyPr lIns="146304" tIns="91440" rIns="146304" bIns="91440">
            <a:noAutofit/>
          </a:bodyPr>
          <a:lstStyle>
            <a:lvl1pPr marL="0" indent="0">
              <a:spcBef>
                <a:spcPts val="0"/>
              </a:spcBef>
              <a:buNone/>
              <a:defRPr sz="2353" spc="0" baseline="0">
                <a:solidFill>
                  <a:schemeClr val="tx1"/>
                </a:solidFill>
                <a:latin typeface="+mn-lt"/>
              </a:defRPr>
            </a:lvl1pPr>
          </a:lstStyle>
          <a:p>
            <a:pPr lvl="0"/>
            <a:r>
              <a:rPr lang="en-US" dirty="0" smtClean="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grpSp>
      <p:sp>
        <p:nvSpPr>
          <p:cNvPr id="4" name="Rectangle 3"/>
          <p:cNvSpPr/>
          <p:nvPr userDrawn="1"/>
        </p:nvSpPr>
        <p:spPr>
          <a:xfrm>
            <a:off x="2794065" y="1499208"/>
            <a:ext cx="1044773" cy="454420"/>
          </a:xfrm>
          <a:prstGeom prst="rect">
            <a:avLst/>
          </a:prstGeom>
        </p:spPr>
        <p:txBody>
          <a:bodyPr wrap="none" lIns="146304">
            <a:spAutoFit/>
          </a:bodyPr>
          <a:lstStyle/>
          <a:p>
            <a:r>
              <a:rPr lang="en-US" sz="2353" dirty="0" smtClean="0">
                <a:solidFill>
                  <a:srgbClr val="4D4D4D"/>
                </a:solidFill>
              </a:rPr>
              <a:t>Demo</a:t>
            </a:r>
            <a:endParaRPr lang="en-US" dirty="0">
              <a:solidFill>
                <a:srgbClr val="4D4D4D"/>
              </a:solidFill>
            </a:endParaRPr>
          </a:p>
        </p:txBody>
      </p:sp>
    </p:spTree>
    <p:extLst>
      <p:ext uri="{BB962C8B-B14F-4D97-AF65-F5344CB8AC3E}">
        <p14:creationId xmlns:p14="http://schemas.microsoft.com/office/powerpoint/2010/main" val="254935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solidFill>
                  <a:schemeClr val="tx2"/>
                </a:solidFill>
              </a:defRPr>
            </a:lvl1pPr>
          </a:lstStyle>
          <a:p>
            <a:pPr lvl="0"/>
            <a:r>
              <a:rPr lang="en-US" dirty="0" smtClean="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4"/>
          <p:cNvGrpSpPr>
            <a:grpSpLocks noChangeAspect="1"/>
          </p:cNvGrpSpPr>
          <p:nvPr userDrawn="1"/>
        </p:nvGrpSpPr>
        <p:grpSpPr bwMode="auto">
          <a:xfrm>
            <a:off x="10313555" y="6327230"/>
            <a:ext cx="1475366" cy="269276"/>
            <a:chOff x="6627" y="4065"/>
            <a:chExt cx="948" cy="173"/>
          </a:xfrm>
        </p:grpSpPr>
        <p:sp>
          <p:nvSpPr>
            <p:cNvPr id="21"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2"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3"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4"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5"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6"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7" name="Rectangle 10"/>
            <p:cNvSpPr>
              <a:spLocks noChangeArrowheads="1"/>
            </p:cNvSpPr>
            <p:nvPr userDrawn="1"/>
          </p:nvSpPr>
          <p:spPr bwMode="auto">
            <a:xfrm>
              <a:off x="7010" y="4121"/>
              <a:ext cx="26" cy="1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9" name="Rectangle 11"/>
            <p:cNvSpPr>
              <a:spLocks noChangeArrowheads="1"/>
            </p:cNvSpPr>
            <p:nvPr userDrawn="1"/>
          </p:nvSpPr>
          <p:spPr bwMode="auto">
            <a:xfrm>
              <a:off x="7061" y="4065"/>
              <a:ext cx="25" cy="17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0"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1"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2"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3" name="Rectangle 15"/>
            <p:cNvSpPr>
              <a:spLocks noChangeArrowheads="1"/>
            </p:cNvSpPr>
            <p:nvPr userDrawn="1"/>
          </p:nvSpPr>
          <p:spPr bwMode="auto">
            <a:xfrm>
              <a:off x="7342" y="4139"/>
              <a:ext cx="3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T</a:t>
              </a:r>
              <a:endParaRPr lang="en-US" altLang="en-US" sz="1765" dirty="0" smtClean="0">
                <a:solidFill>
                  <a:srgbClr val="4D4D4D"/>
                </a:solidFill>
                <a:latin typeface="Segoe UI" panose="020B0502040204020203" pitchFamily="34" charset="0"/>
              </a:endParaRPr>
            </a:p>
          </p:txBody>
        </p:sp>
        <p:sp>
          <p:nvSpPr>
            <p:cNvPr id="34" name="Rectangle 16"/>
            <p:cNvSpPr>
              <a:spLocks noChangeArrowheads="1"/>
            </p:cNvSpPr>
            <p:nvPr userDrawn="1"/>
          </p:nvSpPr>
          <p:spPr bwMode="auto">
            <a:xfrm>
              <a:off x="7375" y="4139"/>
              <a:ext cx="1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OUR</a:t>
              </a:r>
              <a:endParaRPr lang="en-US" altLang="en-US" sz="1765" dirty="0" smtClean="0">
                <a:solidFill>
                  <a:srgbClr val="4D4D4D"/>
                </a:solidFill>
                <a:latin typeface="Segoe UI" panose="020B0502040204020203" pitchFamily="34" charset="0"/>
              </a:endParaRPr>
            </a:p>
          </p:txBody>
        </p:sp>
      </p:grpSp>
    </p:spTree>
    <p:extLst>
      <p:ext uri="{BB962C8B-B14F-4D97-AF65-F5344CB8AC3E}">
        <p14:creationId xmlns:p14="http://schemas.microsoft.com/office/powerpoint/2010/main" val="15746059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theme" Target="../theme/theme4.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4998" r:id="rId28"/>
    <p:sldLayoutId id="2147484999" r:id="rId29"/>
    <p:sldLayoutId id="2147485000" r:id="rId30"/>
    <p:sldLayoutId id="2147485001" r:id="rId31"/>
    <p:sldLayoutId id="2147485061" r:id="rId32"/>
    <p:sldLayoutId id="2147485062" r:id="rId33"/>
    <p:sldLayoutId id="2147485063" r:id="rId34"/>
    <p:sldLayoutId id="2147485064" r:id="rId35"/>
    <p:sldLayoutId id="2147485065" r:id="rId36"/>
    <p:sldLayoutId id="2147485066" r:id="rId37"/>
    <p:sldLayoutId id="2147485067" r:id="rId38"/>
    <p:sldLayoutId id="2147485068" r:id="rId39"/>
    <p:sldLayoutId id="2147485069" r:id="rId40"/>
    <p:sldLayoutId id="2147485070" r:id="rId41"/>
    <p:sldLayoutId id="2147485071" r:id="rId42"/>
    <p:sldLayoutId id="2147485074" r:id="rId4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9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87.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87.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9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hyperlink" Target="http://uwp.dev.windows.com/en-US/uwp-bridges/android" TargetMode="External"/><Relationship Id="rId2" Type="http://schemas.openxmlformats.org/officeDocument/2006/relationships/notesSlide" Target="../notesSlides/notesSlide32.xml"/><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18.png"/><Relationship Id="rId3" Type="http://schemas.openxmlformats.org/officeDocument/2006/relationships/image" Target="../media/image24.png"/><Relationship Id="rId21" Type="http://schemas.openxmlformats.org/officeDocument/2006/relationships/image" Target="../media/image42.png"/><Relationship Id="rId34" Type="http://schemas.openxmlformats.org/officeDocument/2006/relationships/image" Target="../media/image13.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12.png"/><Relationship Id="rId38"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21.png"/><Relationship Id="rId1" Type="http://schemas.openxmlformats.org/officeDocument/2006/relationships/slideLayout" Target="../slideLayouts/slideLayout98.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11.png"/><Relationship Id="rId37" Type="http://schemas.openxmlformats.org/officeDocument/2006/relationships/image" Target="../media/image16.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20.jpeg"/><Relationship Id="rId36" Type="http://schemas.openxmlformats.org/officeDocument/2006/relationships/image" Target="../media/image15.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19.png"/><Relationship Id="rId30" Type="http://schemas.openxmlformats.org/officeDocument/2006/relationships/image" Target="../media/image23.png"/><Relationship Id="rId35"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87.xml"/><Relationship Id="rId4" Type="http://schemas.openxmlformats.org/officeDocument/2006/relationships/image" Target="../media/image66.jpeg"/></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9.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899547"/>
            <a:ext cx="8964185" cy="1793090"/>
          </a:xfrm>
        </p:spPr>
        <p:txBody>
          <a:bodyPr/>
          <a:lstStyle/>
          <a:p>
            <a:r>
              <a:rPr lang="en-GB" dirty="0" smtClean="0"/>
              <a:t>Introduction to the Windows 10 Universal Windows Platform</a:t>
            </a:r>
            <a:br>
              <a:rPr lang="en-GB" dirty="0" smtClean="0"/>
            </a:br>
            <a:r>
              <a:rPr lang="en-GB" sz="3600" dirty="0">
                <a:gradFill>
                  <a:gsLst>
                    <a:gs pos="91000">
                      <a:srgbClr val="FFFFFF"/>
                    </a:gs>
                    <a:gs pos="0">
                      <a:srgbClr val="FFFFFF"/>
                    </a:gs>
                  </a:gsLst>
                  <a:lin ang="5400000" scaled="0"/>
                </a:gradFill>
              </a:rPr>
              <a:t>Developer’s Guide to Windows 10</a:t>
            </a:r>
            <a:endParaRPr lang="en-GB" dirty="0"/>
          </a:p>
        </p:txBody>
      </p:sp>
      <p:sp>
        <p:nvSpPr>
          <p:cNvPr id="3" name="Text Placeholder 2"/>
          <p:cNvSpPr>
            <a:spLocks noGrp="1"/>
          </p:cNvSpPr>
          <p:nvPr>
            <p:ph type="body" sz="quarter" idx="12"/>
          </p:nvPr>
        </p:nvSpPr>
        <p:spPr>
          <a:xfrm>
            <a:off x="269301" y="4133551"/>
            <a:ext cx="7171337" cy="1792326"/>
          </a:xfrm>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684309"/>
            <a:ext cx="11637012" cy="1489382"/>
          </a:xfrm>
        </p:spPr>
        <p:txBody>
          <a:bodyPr/>
          <a:lstStyle/>
          <a:p>
            <a:r>
              <a:rPr lang="en-US" dirty="0" smtClean="0">
                <a:latin typeface="Segoe UI Light" panose="020B0502040204020203" pitchFamily="34" charset="0"/>
                <a:cs typeface="Segoe UI Light" panose="020B0502040204020203" pitchFamily="34" charset="0"/>
              </a:rPr>
              <a:t>The Universal Windows Platform can update at its own cadence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73564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app</a:t>
            </a:r>
            <a:br>
              <a:rPr lang="en-GB" dirty="0"/>
            </a:br>
            <a:endParaRPr lang="en-GB" dirty="0"/>
          </a:p>
        </p:txBody>
      </p:sp>
      <p:sp>
        <p:nvSpPr>
          <p:cNvPr id="4" name="Text Placeholder 3"/>
          <p:cNvSpPr>
            <a:spLocks noGrp="1"/>
          </p:cNvSpPr>
          <p:nvPr>
            <p:ph type="body" sz="quarter" idx="10"/>
          </p:nvPr>
        </p:nvSpPr>
        <p:spPr/>
        <p:txBody>
          <a:bodyPr/>
          <a:lstStyle/>
          <a:p>
            <a:r>
              <a:rPr lang="en-GB" dirty="0"/>
              <a:t>A single binary </a:t>
            </a:r>
          </a:p>
          <a:p>
            <a:pPr lvl="1"/>
            <a:r>
              <a:rPr lang="en-GB" dirty="0"/>
              <a:t>Running on any device</a:t>
            </a:r>
          </a:p>
          <a:p>
            <a:pPr lvl="1"/>
            <a:r>
              <a:rPr lang="en-GB" dirty="0"/>
              <a:t>Testing for capabilities</a:t>
            </a:r>
          </a:p>
          <a:p>
            <a:pPr lvl="1"/>
            <a:r>
              <a:rPr lang="en-GB" dirty="0"/>
              <a:t>Adjusting to devices</a:t>
            </a:r>
          </a:p>
          <a:p>
            <a:endParaRPr lang="en-GB" dirty="0"/>
          </a:p>
        </p:txBody>
      </p:sp>
      <p:sp>
        <p:nvSpPr>
          <p:cNvPr id="13" name="Chevron 12"/>
          <p:cNvSpPr/>
          <p:nvPr/>
        </p:nvSpPr>
        <p:spPr>
          <a:xfrm>
            <a:off x="6096000" y="1934608"/>
            <a:ext cx="805543" cy="80554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587" y="3069771"/>
            <a:ext cx="5855665" cy="3583985"/>
          </a:xfrm>
          <a:prstGeom prst="rect">
            <a:avLst/>
          </a:prstGeom>
          <a:ln>
            <a:noFill/>
          </a:ln>
          <a:effectLst>
            <a:outerShdw blurRad="292100" dist="139700" dir="2700000" algn="tl" rotWithShape="0">
              <a:srgbClr val="333333">
                <a:alpha val="65000"/>
              </a:srgbClr>
            </a:outerShdw>
          </a:effectLst>
        </p:spPr>
      </p:pic>
      <p:grpSp>
        <p:nvGrpSpPr>
          <p:cNvPr id="5" name="Group 4"/>
          <p:cNvGrpSpPr/>
          <p:nvPr/>
        </p:nvGrpSpPr>
        <p:grpSpPr>
          <a:xfrm>
            <a:off x="7013408" y="1934606"/>
            <a:ext cx="4574660" cy="3532917"/>
            <a:chOff x="6099858" y="2083750"/>
            <a:chExt cx="5493296" cy="4103041"/>
          </a:xfrm>
        </p:grpSpPr>
        <p:grpSp>
          <p:nvGrpSpPr>
            <p:cNvPr id="6" name="Group 5"/>
            <p:cNvGrpSpPr/>
            <p:nvPr/>
          </p:nvGrpSpPr>
          <p:grpSpPr>
            <a:xfrm>
              <a:off x="6099858" y="3144065"/>
              <a:ext cx="5493295" cy="3042726"/>
              <a:chOff x="5904690" y="3144065"/>
              <a:chExt cx="5885233" cy="3042726"/>
            </a:xfrm>
          </p:grpSpPr>
          <p:sp>
            <p:nvSpPr>
              <p:cNvPr id="8" name="Rectangle 7"/>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9" name="Rectangle 8"/>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0" name="Rectangle 9"/>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1" name="Rectangle 10"/>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2" name="Rectangle 11"/>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Universal Windows Platform</a:t>
                </a:r>
              </a:p>
            </p:txBody>
          </p:sp>
        </p:grpSp>
        <p:sp>
          <p:nvSpPr>
            <p:cNvPr id="7" name="Snip Diagonal Corner Rectangle 6"/>
            <p:cNvSpPr/>
            <p:nvPr/>
          </p:nvSpPr>
          <p:spPr>
            <a:xfrm>
              <a:off x="6099858" y="2083750"/>
              <a:ext cx="5493296" cy="924127"/>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grpSp>
    </p:spTree>
    <p:extLst>
      <p:ext uri="{BB962C8B-B14F-4D97-AF65-F5344CB8AC3E}">
        <p14:creationId xmlns:p14="http://schemas.microsoft.com/office/powerpoint/2010/main" val="2063330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Hello devices</a:t>
            </a:r>
            <a:endParaRPr lang="en-GB" dirty="0"/>
          </a:p>
        </p:txBody>
      </p:sp>
      <p:sp>
        <p:nvSpPr>
          <p:cNvPr id="5" name="Text Placeholder 4"/>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115941848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One Operating System</a:t>
            </a:r>
          </a:p>
          <a:p>
            <a:pPr lvl="1"/>
            <a:r>
              <a:rPr lang="en-GB" dirty="0"/>
              <a:t>One Windows core for all devices</a:t>
            </a:r>
          </a:p>
          <a:p>
            <a:r>
              <a:rPr lang="en-GB" dirty="0"/>
              <a:t>One App Platform</a:t>
            </a:r>
          </a:p>
          <a:p>
            <a:pPr lvl="1"/>
            <a:r>
              <a:rPr lang="en-GB" dirty="0"/>
              <a:t>Apps run across every family</a:t>
            </a:r>
          </a:p>
          <a:p>
            <a:r>
              <a:rPr lang="en-GB" dirty="0"/>
              <a:t>One Dev Center</a:t>
            </a:r>
          </a:p>
          <a:p>
            <a:pPr lvl="1"/>
            <a:r>
              <a:rPr lang="en-GB" dirty="0"/>
              <a:t>Single submission flow and dashboard </a:t>
            </a:r>
          </a:p>
          <a:p>
            <a:r>
              <a:rPr lang="en-GB" dirty="0"/>
              <a:t>One Store                                                    </a:t>
            </a:r>
          </a:p>
          <a:p>
            <a:pPr lvl="1"/>
            <a:r>
              <a:rPr lang="en-GB" dirty="0"/>
              <a:t>Global reach, local monetization         </a:t>
            </a:r>
            <a:br>
              <a:rPr lang="en-GB" dirty="0"/>
            </a:br>
            <a:r>
              <a:rPr lang="en-GB" dirty="0"/>
              <a:t>Consumers, Business &amp; Education</a:t>
            </a:r>
          </a:p>
          <a:p>
            <a:endParaRPr lang="en-GB" dirty="0"/>
          </a:p>
        </p:txBody>
      </p:sp>
      <p:grpSp>
        <p:nvGrpSpPr>
          <p:cNvPr id="17" name="Group 16"/>
          <p:cNvGrpSpPr/>
          <p:nvPr/>
        </p:nvGrpSpPr>
        <p:grpSpPr>
          <a:xfrm>
            <a:off x="6541320" y="2388163"/>
            <a:ext cx="5496343" cy="3436094"/>
            <a:chOff x="352115" y="1847266"/>
            <a:chExt cx="5501432" cy="3439276"/>
          </a:xfrm>
        </p:grpSpPr>
        <p:pic>
          <p:nvPicPr>
            <p:cNvPr id="18" name="Picture 2" descr="https://compass-ssl.surface.com/assets/3e/22/3e22a8d7-25bd-473d-815a-f49e27c515cb.png#desktop-engagingmeetings-new.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19" name="Desktop"/>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805547" y="2731677"/>
              <a:ext cx="3048000" cy="1830684"/>
            </a:xfrm>
            <a:prstGeom prst="rect">
              <a:avLst/>
            </a:prstGeom>
          </p:spPr>
        </p:pic>
        <p:pic>
          <p:nvPicPr>
            <p:cNvPr id="20" name="Small Tablet"/>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2115" y="3298954"/>
              <a:ext cx="1424587" cy="1301825"/>
            </a:xfrm>
            <a:prstGeom prst="rect">
              <a:avLst/>
            </a:prstGeom>
          </p:spPr>
        </p:pic>
        <p:pic>
          <p:nvPicPr>
            <p:cNvPr id="21" name="Phone"/>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7427" y="3906380"/>
              <a:ext cx="961915" cy="942704"/>
            </a:xfrm>
            <a:prstGeom prst="rect">
              <a:avLst/>
            </a:prstGeom>
          </p:spPr>
        </p:pic>
        <p:pic>
          <p:nvPicPr>
            <p:cNvPr id="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477819" y="3602303"/>
              <a:ext cx="2790403" cy="1684239"/>
            </a:xfrm>
            <a:prstGeom prst="rect">
              <a:avLst/>
            </a:prstGeom>
          </p:spPr>
        </p:pic>
        <p:pic>
          <p:nvPicPr>
            <p:cNvPr id="23" name="Picture 22" descr="141215_B-hero_01.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8002" y="4514524"/>
              <a:ext cx="1593273" cy="628734"/>
            </a:xfrm>
            <a:prstGeom prst="rect">
              <a:avLst/>
            </a:prstGeom>
            <a:noFill/>
            <a:ln>
              <a:noFill/>
            </a:ln>
          </p:spPr>
        </p:pic>
      </p:grpSp>
    </p:spTree>
    <p:extLst>
      <p:ext uri="{BB962C8B-B14F-4D97-AF65-F5344CB8AC3E}">
        <p14:creationId xmlns:p14="http://schemas.microsoft.com/office/powerpoint/2010/main" val="376286628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33023780"/>
              </p:ext>
            </p:extLst>
          </p:nvPr>
        </p:nvGraphicFramePr>
        <p:xfrm>
          <a:off x="585765" y="2"/>
          <a:ext cx="11020471" cy="6918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2718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Each </a:t>
            </a:r>
            <a:r>
              <a:rPr lang="en-GB" dirty="0" smtClean="0">
                <a:latin typeface="Segoe UI Light" panose="020B0502040204020203" pitchFamily="34" charset="0"/>
                <a:cs typeface="Segoe UI Light" panose="020B0502040204020203" pitchFamily="34" charset="0"/>
              </a:rPr>
              <a:t>family offers its own shell</a:t>
            </a:r>
            <a:br>
              <a:rPr lang="en-GB" dirty="0" smtClean="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and adds features to those it inherits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2501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UI</a:t>
            </a:r>
            <a:endParaRPr lang="en-GB" dirty="0"/>
          </a:p>
        </p:txBody>
      </p:sp>
    </p:spTree>
    <p:extLst>
      <p:ext uri="{BB962C8B-B14F-4D97-AF65-F5344CB8AC3E}">
        <p14:creationId xmlns:p14="http://schemas.microsoft.com/office/powerpoint/2010/main" val="185111674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Adaptive design</a:t>
            </a:r>
            <a:br>
              <a:rPr lang="en-GB" dirty="0"/>
            </a:br>
            <a:endParaRPr lang="en-GB" dirty="0"/>
          </a:p>
        </p:txBody>
      </p:sp>
      <p:sp>
        <p:nvSpPr>
          <p:cNvPr id="4" name="Text Placeholder 3"/>
          <p:cNvSpPr>
            <a:spLocks noGrp="1"/>
          </p:cNvSpPr>
          <p:nvPr>
            <p:ph type="body" sz="quarter" idx="10"/>
          </p:nvPr>
        </p:nvSpPr>
        <p:spPr/>
        <p:txBody>
          <a:bodyPr/>
          <a:lstStyle/>
          <a:p>
            <a:r>
              <a:rPr lang="en-GB" dirty="0"/>
              <a:t>Responsive design</a:t>
            </a:r>
          </a:p>
          <a:p>
            <a:pPr lvl="1"/>
            <a:r>
              <a:rPr lang="en-GB" dirty="0"/>
              <a:t>Flexible layout responds to small changes</a:t>
            </a:r>
          </a:p>
          <a:p>
            <a:r>
              <a:rPr lang="en-GB" dirty="0"/>
              <a:t>Many controls handle basic responsiveness</a:t>
            </a:r>
          </a:p>
          <a:p>
            <a:pPr lvl="1"/>
            <a:r>
              <a:rPr lang="en-GB" dirty="0"/>
              <a:t>Adaptive design</a:t>
            </a:r>
          </a:p>
          <a:p>
            <a:r>
              <a:rPr lang="en-GB" dirty="0"/>
              <a:t>Smart layout adjusts to large changes</a:t>
            </a:r>
          </a:p>
          <a:p>
            <a:pPr lvl="1"/>
            <a:r>
              <a:rPr lang="en-GB" dirty="0"/>
              <a:t>Features like visual states aid in this design</a:t>
            </a:r>
          </a:p>
          <a:p>
            <a:r>
              <a:rPr lang="en-GB" dirty="0"/>
              <a:t>Tailored design</a:t>
            </a:r>
          </a:p>
          <a:p>
            <a:pPr lvl="1"/>
            <a:r>
              <a:rPr lang="en-GB" dirty="0"/>
              <a:t>A device-specific app can simplify design </a:t>
            </a:r>
          </a:p>
          <a:p>
            <a:pPr lvl="1"/>
            <a:r>
              <a:rPr lang="en-GB" dirty="0"/>
              <a:t>Some devices have unique design languages</a:t>
            </a:r>
          </a:p>
          <a:p>
            <a:endParaRPr lang="en-GB" dirty="0"/>
          </a:p>
        </p:txBody>
      </p:sp>
    </p:spTree>
    <p:extLst>
      <p:ext uri="{BB962C8B-B14F-4D97-AF65-F5344CB8AC3E}">
        <p14:creationId xmlns:p14="http://schemas.microsoft.com/office/powerpoint/2010/main" val="4199915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Adaptive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grpSp>
        <p:nvGrpSpPr>
          <p:cNvPr id="4" name="Group 3"/>
          <p:cNvGrpSpPr/>
          <p:nvPr/>
        </p:nvGrpSpPr>
        <p:grpSpPr>
          <a:xfrm>
            <a:off x="3476039" y="1897293"/>
            <a:ext cx="8842259" cy="4780402"/>
            <a:chOff x="3473611" y="1895875"/>
            <a:chExt cx="8850447" cy="4784828"/>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9700" y="2526322"/>
            <a:ext cx="1930374" cy="3548428"/>
          </a:xfrm>
          <a:prstGeom prst="rect">
            <a:avLst/>
          </a:prstGeom>
        </p:spPr>
      </p:pic>
    </p:spTree>
    <p:extLst>
      <p:ext uri="{BB962C8B-B14F-4D97-AF65-F5344CB8AC3E}">
        <p14:creationId xmlns:p14="http://schemas.microsoft.com/office/powerpoint/2010/main" val="32498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Tailored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6039" y="1897293"/>
            <a:ext cx="8842259" cy="4780402"/>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4547" y="2243973"/>
            <a:ext cx="6679662" cy="3755256"/>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8724" y="2539141"/>
            <a:ext cx="1934452" cy="3438163"/>
          </a:xfrm>
          <a:prstGeom prst="rect">
            <a:avLst/>
          </a:prstGeom>
        </p:spPr>
      </p:pic>
    </p:spTree>
    <p:extLst>
      <p:ext uri="{BB962C8B-B14F-4D97-AF65-F5344CB8AC3E}">
        <p14:creationId xmlns:p14="http://schemas.microsoft.com/office/powerpoint/2010/main" val="367950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3035" y="4584753"/>
            <a:ext cx="1592066" cy="428839"/>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28785" y="1877804"/>
            <a:ext cx="1616578" cy="46388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6834">
              <a:lnSpc>
                <a:spcPct val="90000"/>
              </a:lnSpc>
              <a:spcAft>
                <a:spcPts val="400"/>
              </a:spcAft>
            </a:pPr>
            <a:r>
              <a:rPr lang="en-US" sz="1465" dirty="0">
                <a:solidFill>
                  <a:schemeClr val="tx1"/>
                </a:solidFill>
                <a:ea typeface="Segoe UI" pitchFamily="34" charset="0"/>
                <a:cs typeface="Segoe UI" pitchFamily="34" charset="0"/>
              </a:rPr>
              <a:t>Unified core </a:t>
            </a:r>
            <a:br>
              <a:rPr lang="en-US" sz="1465" dirty="0">
                <a:solidFill>
                  <a:schemeClr val="tx1"/>
                </a:solidFill>
                <a:ea typeface="Segoe UI" pitchFamily="34" charset="0"/>
                <a:cs typeface="Segoe UI" pitchFamily="34" charset="0"/>
              </a:rPr>
            </a:br>
            <a:r>
              <a:rPr lang="en-US" sz="1465"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4390" y="3415595"/>
            <a:ext cx="2841973" cy="182604"/>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369" y="3396265"/>
            <a:ext cx="2679779" cy="210099"/>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81588" y="3396267"/>
            <a:ext cx="4960166" cy="205760"/>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850" y="1540907"/>
            <a:ext cx="1230553" cy="29223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899" y="5256314"/>
            <a:ext cx="1284917" cy="298552"/>
          </a:xfrm>
          <a:prstGeom prst="rect">
            <a:avLst/>
          </a:prstGeom>
          <a:solidFill>
            <a:schemeClr val="accent6">
              <a:lumMod val="5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5331" y="3396267"/>
            <a:ext cx="2375032" cy="192503"/>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6401" y="1685606"/>
            <a:ext cx="1226699" cy="73934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165" y="4099715"/>
            <a:ext cx="558556" cy="41381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8703" y="2428434"/>
            <a:ext cx="5587977"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40690" y="4518514"/>
            <a:ext cx="4205836" cy="1133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6819" y="5444086"/>
            <a:ext cx="333186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7.5</a:t>
            </a:r>
            <a:endParaRPr lang="en-US" sz="2398" dirty="0">
              <a:latin typeface="Segoe UI Light"/>
            </a:endParaRPr>
          </a:p>
        </p:txBody>
      </p:sp>
      <p:sp>
        <p:nvSpPr>
          <p:cNvPr id="14" name="TextBox 13"/>
          <p:cNvSpPr txBox="1"/>
          <p:nvPr/>
        </p:nvSpPr>
        <p:spPr>
          <a:xfrm>
            <a:off x="2273146" y="4613667"/>
            <a:ext cx="3359154"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a:t>
            </a:r>
            <a:endParaRPr lang="en-US" sz="2398" dirty="0"/>
          </a:p>
        </p:txBody>
      </p:sp>
      <p:sp>
        <p:nvSpPr>
          <p:cNvPr id="15" name="TextBox 14"/>
          <p:cNvSpPr txBox="1"/>
          <p:nvPr/>
        </p:nvSpPr>
        <p:spPr>
          <a:xfrm>
            <a:off x="7019385" y="4180347"/>
            <a:ext cx="1754362" cy="991716"/>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8.1</a:t>
            </a:r>
            <a:endParaRPr lang="en-US" sz="2398" dirty="0"/>
          </a:p>
        </p:txBody>
      </p:sp>
      <p:sp>
        <p:nvSpPr>
          <p:cNvPr id="16" name="TextBox 15"/>
          <p:cNvSpPr txBox="1"/>
          <p:nvPr/>
        </p:nvSpPr>
        <p:spPr>
          <a:xfrm>
            <a:off x="2559351" y="2937424"/>
            <a:ext cx="189864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a:t>
            </a:r>
            <a:endParaRPr lang="en-US" sz="2398" dirty="0"/>
          </a:p>
        </p:txBody>
      </p:sp>
      <p:sp>
        <p:nvSpPr>
          <p:cNvPr id="17" name="TextBox 16"/>
          <p:cNvSpPr txBox="1"/>
          <p:nvPr/>
        </p:nvSpPr>
        <p:spPr>
          <a:xfrm>
            <a:off x="2238136" y="178332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One</a:t>
            </a:r>
            <a:endParaRPr lang="en-US" sz="2398" dirty="0"/>
          </a:p>
        </p:txBody>
      </p:sp>
      <p:sp>
        <p:nvSpPr>
          <p:cNvPr id="18" name="TextBox 17"/>
          <p:cNvSpPr txBox="1"/>
          <p:nvPr/>
        </p:nvSpPr>
        <p:spPr>
          <a:xfrm>
            <a:off x="7786120" y="5456489"/>
            <a:ext cx="3369435"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on Devices</a:t>
            </a:r>
            <a:endParaRPr lang="en-US" sz="2398" dirty="0"/>
          </a:p>
        </p:txBody>
      </p:sp>
      <p:sp>
        <p:nvSpPr>
          <p:cNvPr id="19" name="TextBox 18"/>
          <p:cNvSpPr txBox="1"/>
          <p:nvPr/>
        </p:nvSpPr>
        <p:spPr>
          <a:xfrm>
            <a:off x="1094157" y="109373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360</a:t>
            </a:r>
            <a:endParaRPr lang="en-US" sz="2398" dirty="0">
              <a:latin typeface="Segoe UI Light"/>
            </a:endParaRPr>
          </a:p>
        </p:txBody>
      </p:sp>
      <p:sp>
        <p:nvSpPr>
          <p:cNvPr id="20" name="Oval 19"/>
          <p:cNvSpPr/>
          <p:nvPr/>
        </p:nvSpPr>
        <p:spPr>
          <a:xfrm>
            <a:off x="1094157" y="1549758"/>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cxnSp>
        <p:nvCxnSpPr>
          <p:cNvPr id="21" name="Straight Connector 20"/>
          <p:cNvCxnSpPr>
            <a:endCxn id="22" idx="1"/>
          </p:cNvCxnSpPr>
          <p:nvPr/>
        </p:nvCxnSpPr>
        <p:spPr>
          <a:xfrm>
            <a:off x="8066681" y="2428432"/>
            <a:ext cx="1277709" cy="88643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4390" y="3219997"/>
            <a:ext cx="2841973" cy="189748"/>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4388" y="3604049"/>
            <a:ext cx="2841974" cy="191830"/>
          </a:xfrm>
          <a:prstGeom prst="rect">
            <a:avLst/>
          </a:prstGeom>
          <a:solidFill>
            <a:srgbClr val="C00000"/>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5061" y="3797065"/>
            <a:ext cx="2581302" cy="1918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0651" y="3699965"/>
            <a:ext cx="853735" cy="395647"/>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5330" y="4095609"/>
            <a:ext cx="1265322" cy="3421"/>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90765" y="4540039"/>
            <a:ext cx="1149925" cy="851939"/>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94157" y="5256314"/>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29" name="Rounded Rectangle 28"/>
          <p:cNvSpPr/>
          <p:nvPr/>
        </p:nvSpPr>
        <p:spPr bwMode="auto">
          <a:xfrm>
            <a:off x="2353451" y="2237831"/>
            <a:ext cx="350502" cy="2496518"/>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8225" y="230332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1" name="Oval 30"/>
          <p:cNvSpPr/>
          <p:nvPr/>
        </p:nvSpPr>
        <p:spPr>
          <a:xfrm>
            <a:off x="2398225"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2" name="Oval 31"/>
          <p:cNvSpPr/>
          <p:nvPr/>
        </p:nvSpPr>
        <p:spPr>
          <a:xfrm>
            <a:off x="2397453" y="43937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3" name="Rounded Rectangle 32"/>
          <p:cNvSpPr/>
          <p:nvPr/>
        </p:nvSpPr>
        <p:spPr bwMode="auto">
          <a:xfrm>
            <a:off x="7081105" y="3334605"/>
            <a:ext cx="350502" cy="9567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5878"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5" name="Oval 34"/>
          <p:cNvSpPr/>
          <p:nvPr/>
        </p:nvSpPr>
        <p:spPr>
          <a:xfrm>
            <a:off x="7125105" y="39808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6" name="TextBox 35"/>
          <p:cNvSpPr txBox="1"/>
          <p:nvPr/>
        </p:nvSpPr>
        <p:spPr>
          <a:xfrm>
            <a:off x="6567709" y="2786214"/>
            <a:ext cx="217988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8.1</a:t>
            </a:r>
            <a:endParaRPr lang="en-US" sz="2398" dirty="0"/>
          </a:p>
        </p:txBody>
      </p:sp>
      <p:cxnSp>
        <p:nvCxnSpPr>
          <p:cNvPr id="37" name="Straight Connector 36"/>
          <p:cNvCxnSpPr/>
          <p:nvPr/>
        </p:nvCxnSpPr>
        <p:spPr>
          <a:xfrm flipV="1">
            <a:off x="7644898" y="3882366"/>
            <a:ext cx="2186519" cy="1830681"/>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812271" y="2797061"/>
            <a:ext cx="1806178" cy="1806178"/>
            <a:chOff x="10146065" y="3917289"/>
            <a:chExt cx="2340067" cy="2340067"/>
          </a:xfrm>
          <a:solidFill>
            <a:srgbClr val="F2F2F2"/>
          </a:solidFill>
        </p:grpSpPr>
        <p:grpSp>
          <p:nvGrpSpPr>
            <p:cNvPr id="39" name="Group 31"/>
            <p:cNvGrpSpPr/>
            <p:nvPr/>
          </p:nvGrpSpPr>
          <p:grpSpPr>
            <a:xfrm>
              <a:off x="10146065" y="3917289"/>
              <a:ext cx="2340067" cy="2340067"/>
              <a:chOff x="7206195" y="1381850"/>
              <a:chExt cx="1755050" cy="1755050"/>
            </a:xfrm>
            <a:grpFill/>
          </p:grpSpPr>
          <p:sp>
            <p:nvSpPr>
              <p:cNvPr id="41" name="Oval 33"/>
              <p:cNvSpPr/>
              <p:nvPr/>
            </p:nvSpPr>
            <p:spPr>
              <a:xfrm>
                <a:off x="7206195" y="1381850"/>
                <a:ext cx="1755050" cy="1755050"/>
              </a:xfrm>
              <a:prstGeom prst="ellipse">
                <a:avLst/>
              </a:prstGeom>
              <a:grpFill/>
              <a:ln w="88900" cmpd="thickThi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err="1">
                  <a:solidFill>
                    <a:srgbClr val="FFFFFF"/>
                  </a:solidFill>
                </a:endParaRPr>
              </a:p>
            </p:txBody>
          </p:sp>
          <p:sp>
            <p:nvSpPr>
              <p:cNvPr id="42" name="TextBox 35"/>
              <p:cNvSpPr txBox="1"/>
              <p:nvPr/>
            </p:nvSpPr>
            <p:spPr>
              <a:xfrm>
                <a:off x="7415653" y="2488390"/>
                <a:ext cx="1336664" cy="250965"/>
              </a:xfrm>
              <a:prstGeom prst="rect">
                <a:avLst/>
              </a:prstGeom>
              <a:grpFill/>
              <a:ln>
                <a:noFill/>
              </a:ln>
            </p:spPr>
            <p:txBody>
              <a:bodyPr wrap="square" lIns="0" tIns="0" rIns="0" bIns="0" rtlCol="0">
                <a:spAutoFit/>
              </a:bodyPr>
              <a:lstStyle/>
              <a:p>
                <a:pPr algn="ctr">
                  <a:lnSpc>
                    <a:spcPct val="90000"/>
                  </a:lnSpc>
                </a:pPr>
                <a:r>
                  <a:rPr lang="en-US" sz="1865"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743498" y="4257716"/>
              <a:ext cx="1102136" cy="1043615"/>
            </a:xfrm>
            <a:prstGeom prst="rect">
              <a:avLst/>
            </a:prstGeom>
            <a:grpFill/>
            <a:ln>
              <a:noFill/>
            </a:ln>
            <a:extLst/>
          </p:spPr>
        </p:pic>
      </p:grpSp>
      <p:sp>
        <p:nvSpPr>
          <p:cNvPr id="43" name="Oval 42"/>
          <p:cNvSpPr/>
          <p:nvPr/>
        </p:nvSpPr>
        <p:spPr>
          <a:xfrm>
            <a:off x="7524614" y="5554866"/>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44" name="Line Callout 1 (Accent Bar) 43"/>
          <p:cNvSpPr/>
          <p:nvPr/>
        </p:nvSpPr>
        <p:spPr bwMode="auto">
          <a:xfrm>
            <a:off x="485334" y="2433799"/>
            <a:ext cx="1403635" cy="558853"/>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4074" y="3776282"/>
            <a:ext cx="1403635" cy="428839"/>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757497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1" y="208470"/>
            <a:ext cx="11842665" cy="981225"/>
          </a:xfrm>
        </p:spPr>
        <p:txBody>
          <a:bodyPr/>
          <a:lstStyle/>
          <a:p>
            <a:r>
              <a:rPr lang="en-GB" dirty="0" smtClean="0"/>
              <a:t>Continuum for Convertibles and Phones</a:t>
            </a:r>
            <a:endParaRPr lang="en-GB"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909"/>
          <a:stretch/>
        </p:blipFill>
        <p:spPr>
          <a:xfrm>
            <a:off x="0" y="0"/>
            <a:ext cx="12192000" cy="6934200"/>
          </a:xfrm>
          <a:prstGeom prst="rect">
            <a:avLst/>
          </a:prstGeom>
        </p:spPr>
      </p:pic>
      <p:sp>
        <p:nvSpPr>
          <p:cNvPr id="5" name="TextBox 4"/>
          <p:cNvSpPr txBox="1"/>
          <p:nvPr/>
        </p:nvSpPr>
        <p:spPr>
          <a:xfrm>
            <a:off x="8404117" y="454065"/>
            <a:ext cx="4181228" cy="1881656"/>
          </a:xfrm>
          <a:prstGeom prst="rect">
            <a:avLst/>
          </a:prstGeom>
          <a:noFill/>
        </p:spPr>
        <p:txBody>
          <a:bodyPr wrap="square" lIns="137033" tIns="109626" rIns="137033" bIns="109626" rtlCol="0">
            <a:spAutoFit/>
          </a:bodyPr>
          <a:lstStyle/>
          <a:p>
            <a:pPr>
              <a:lnSpc>
                <a:spcPct val="90000"/>
              </a:lnSpc>
              <a:spcBef>
                <a:spcPts val="599"/>
              </a:spcBef>
            </a:pPr>
            <a:r>
              <a:rPr lang="en-GB" sz="3996" dirty="0">
                <a:latin typeface="+mj-lt"/>
              </a:rPr>
              <a:t>Continuum for convertibles and Phones</a:t>
            </a:r>
          </a:p>
        </p:txBody>
      </p:sp>
    </p:spTree>
    <p:extLst>
      <p:ext uri="{BB962C8B-B14F-4D97-AF65-F5344CB8AC3E}">
        <p14:creationId xmlns:p14="http://schemas.microsoft.com/office/powerpoint/2010/main" val="324538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Users love apps that </a:t>
            </a:r>
            <a:r>
              <a:rPr lang="en-GB" dirty="0" smtClean="0">
                <a:latin typeface="Segoe UI Light" panose="020B0502040204020203" pitchFamily="34" charset="0"/>
                <a:cs typeface="Segoe UI Light" panose="020B0502040204020203" pitchFamily="34" charset="0"/>
              </a:rPr>
              <a:t>give </a:t>
            </a:r>
            <a:r>
              <a:rPr lang="en-GB" dirty="0">
                <a:latin typeface="Segoe UI Light" panose="020B0502040204020203" pitchFamily="34" charset="0"/>
                <a:cs typeface="Segoe UI Light" panose="020B0502040204020203" pitchFamily="34" charset="0"/>
              </a:rPr>
              <a:t>a great experience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on all their devices</a:t>
            </a:r>
          </a:p>
        </p:txBody>
      </p:sp>
    </p:spTree>
    <p:extLst>
      <p:ext uri="{BB962C8B-B14F-4D97-AF65-F5344CB8AC3E}">
        <p14:creationId xmlns:p14="http://schemas.microsoft.com/office/powerpoint/2010/main" val="1356903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Adaptive </a:t>
            </a:r>
            <a:r>
              <a:rPr lang="en-GB" dirty="0" smtClean="0"/>
              <a:t>UI</a:t>
            </a:r>
            <a:endParaRPr lang="en-GB" dirty="0"/>
          </a:p>
        </p:txBody>
      </p:sp>
      <p:sp>
        <p:nvSpPr>
          <p:cNvPr id="3" name="Text Placeholder 2"/>
          <p:cNvSpPr>
            <a:spLocks noGrp="1"/>
          </p:cNvSpPr>
          <p:nvPr>
            <p:ph type="body" sz="quarter" idx="12"/>
          </p:nvPr>
        </p:nvSpPr>
        <p:spPr/>
        <p:txBody>
          <a:bodyPr/>
          <a:lstStyle/>
          <a:p>
            <a:endParaRPr lang="en-GB" dirty="0"/>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99490516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code</a:t>
            </a:r>
            <a:endParaRPr lang="en-GB" dirty="0"/>
          </a:p>
        </p:txBody>
      </p:sp>
    </p:spTree>
    <p:extLst>
      <p:ext uri="{BB962C8B-B14F-4D97-AF65-F5344CB8AC3E}">
        <p14:creationId xmlns:p14="http://schemas.microsoft.com/office/powerpoint/2010/main" val="297960300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extensions</a:t>
            </a:r>
            <a:br>
              <a:rPr lang="en-GB" dirty="0"/>
            </a:br>
            <a:endParaRPr lang="en-GB" dirty="0"/>
          </a:p>
        </p:txBody>
      </p:sp>
      <p:sp>
        <p:nvSpPr>
          <p:cNvPr id="3" name="Text Placeholder 2"/>
          <p:cNvSpPr>
            <a:spLocks noGrp="1"/>
          </p:cNvSpPr>
          <p:nvPr>
            <p:ph type="body" sz="quarter" idx="10"/>
          </p:nvPr>
        </p:nvSpPr>
        <p:spPr/>
        <p:txBody>
          <a:bodyPr/>
          <a:lstStyle/>
          <a:p>
            <a:r>
              <a:rPr lang="en-GB" dirty="0"/>
              <a:t>Device-specific API</a:t>
            </a:r>
          </a:p>
          <a:p>
            <a:pPr lvl="1"/>
            <a:r>
              <a:rPr lang="en-GB" dirty="0"/>
              <a:t>Family-specific capabilities</a:t>
            </a:r>
          </a:p>
          <a:p>
            <a:pPr lvl="1"/>
            <a:r>
              <a:rPr lang="en-GB" dirty="0"/>
              <a:t>Compatible across devices</a:t>
            </a:r>
          </a:p>
          <a:p>
            <a:pPr lvl="1"/>
            <a:r>
              <a:rPr lang="en-GB" dirty="0"/>
              <a:t>Unique update cadence</a:t>
            </a:r>
          </a:p>
          <a:p>
            <a:endParaRPr lang="en-GB" dirty="0"/>
          </a:p>
          <a:p>
            <a:endParaRPr lang="en-GB" dirty="0"/>
          </a:p>
          <a:p>
            <a:endParaRPr lang="en-GB" dirty="0"/>
          </a:p>
        </p:txBody>
      </p:sp>
      <p:grpSp>
        <p:nvGrpSpPr>
          <p:cNvPr id="5" name="Group 4"/>
          <p:cNvGrpSpPr/>
          <p:nvPr/>
        </p:nvGrpSpPr>
        <p:grpSpPr>
          <a:xfrm>
            <a:off x="7013409" y="3649977"/>
            <a:ext cx="4574659" cy="2619934"/>
            <a:chOff x="5904690" y="3144065"/>
            <a:chExt cx="5885233" cy="3042726"/>
          </a:xfrm>
        </p:grpSpPr>
        <p:sp>
          <p:nvSpPr>
            <p:cNvPr id="6" name="Rectangle 5"/>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7" name="Rectangle 6"/>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1" name="Rectangle 10"/>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2"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3"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Universal Windows Platform</a:t>
              </a:r>
            </a:p>
          </p:txBody>
        </p:sp>
      </p:grpSp>
      <p:sp>
        <p:nvSpPr>
          <p:cNvPr id="14" name="Rectangle 13"/>
          <p:cNvSpPr/>
          <p:nvPr/>
        </p:nvSpPr>
        <p:spPr>
          <a:xfrm>
            <a:off x="7013408" y="1807674"/>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sp>
        <p:nvSpPr>
          <p:cNvPr id="15" name="Snip Diagonal Corner Rectangle 14"/>
          <p:cNvSpPr/>
          <p:nvPr/>
        </p:nvSpPr>
        <p:spPr>
          <a:xfrm>
            <a:off x="8578622"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Phone</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6" name="Snip Diagonal Corner Rectangle 15"/>
          <p:cNvSpPr/>
          <p:nvPr/>
        </p:nvSpPr>
        <p:spPr>
          <a:xfrm>
            <a:off x="10143836" y="2720657"/>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Xbox</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7" name="Snip Diagonal Corner Rectangle 16"/>
          <p:cNvSpPr/>
          <p:nvPr/>
        </p:nvSpPr>
        <p:spPr>
          <a:xfrm>
            <a:off x="7013409"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Desktop</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8" name="Chevron 17"/>
          <p:cNvSpPr/>
          <p:nvPr/>
        </p:nvSpPr>
        <p:spPr>
          <a:xfrm>
            <a:off x="6096000" y="2720657"/>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907" y="3058262"/>
            <a:ext cx="5485427" cy="3178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84552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smtClean="0"/>
              <a:t>Platform extensions don't invalidate </a:t>
            </a:r>
            <a:br>
              <a:rPr lang="en-GB" dirty="0" smtClean="0"/>
            </a:br>
            <a:r>
              <a:rPr lang="en-GB" dirty="0" smtClean="0"/>
              <a:t>binaries on other devices</a:t>
            </a:r>
            <a:endParaRPr lang="en-US" dirty="0"/>
          </a:p>
        </p:txBody>
      </p:sp>
    </p:spTree>
    <p:extLst>
      <p:ext uri="{BB962C8B-B14F-4D97-AF65-F5344CB8AC3E}">
        <p14:creationId xmlns:p14="http://schemas.microsoft.com/office/powerpoint/2010/main" val="3886029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9982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3" name="Block Arc 2"/>
          <p:cNvSpPr/>
          <p:nvPr/>
        </p:nvSpPr>
        <p:spPr>
          <a:xfrm>
            <a:off x="857491" y="1696336"/>
            <a:ext cx="2288315" cy="2314096"/>
          </a:xfrm>
          <a:prstGeom prst="blockArc">
            <a:avLst>
              <a:gd name="adj1" fmla="val 11043132"/>
              <a:gd name="adj2" fmla="val 16048041"/>
              <a:gd name="adj3" fmla="val 14530"/>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4" name="Block Arc 3"/>
          <p:cNvSpPr/>
          <p:nvPr/>
        </p:nvSpPr>
        <p:spPr>
          <a:xfrm rot="16200000">
            <a:off x="857491"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5" name="Block Arc 4"/>
          <p:cNvSpPr/>
          <p:nvPr/>
        </p:nvSpPr>
        <p:spPr>
          <a:xfrm rot="10800000">
            <a:off x="85749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6" name="Block Arc 5"/>
          <p:cNvSpPr/>
          <p:nvPr/>
        </p:nvSpPr>
        <p:spPr>
          <a:xfrm rot="5400000">
            <a:off x="85749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7" name="Rectangle 6"/>
          <p:cNvSpPr/>
          <p:nvPr/>
        </p:nvSpPr>
        <p:spPr>
          <a:xfrm>
            <a:off x="84142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8" name="Rectangle 7"/>
          <p:cNvSpPr/>
          <p:nvPr/>
        </p:nvSpPr>
        <p:spPr>
          <a:xfrm>
            <a:off x="358209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9" name="Rectangle 8"/>
          <p:cNvSpPr/>
          <p:nvPr/>
        </p:nvSpPr>
        <p:spPr>
          <a:xfrm>
            <a:off x="629446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0" name="Rectangle 9"/>
          <p:cNvSpPr/>
          <p:nvPr/>
        </p:nvSpPr>
        <p:spPr>
          <a:xfrm>
            <a:off x="9044852"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1" name="Oval 10"/>
          <p:cNvSpPr/>
          <p:nvPr/>
        </p:nvSpPr>
        <p:spPr>
          <a:xfrm>
            <a:off x="4037314"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2" name="Block Arc 11"/>
          <p:cNvSpPr/>
          <p:nvPr/>
        </p:nvSpPr>
        <p:spPr>
          <a:xfrm>
            <a:off x="3594987"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3" name="Block Arc 12"/>
          <p:cNvSpPr/>
          <p:nvPr/>
        </p:nvSpPr>
        <p:spPr>
          <a:xfrm rot="16200000">
            <a:off x="3594987"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4" name="Block Arc 13"/>
          <p:cNvSpPr/>
          <p:nvPr/>
        </p:nvSpPr>
        <p:spPr>
          <a:xfrm rot="10800000">
            <a:off x="3594986"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5" name="Block Arc 14"/>
          <p:cNvSpPr/>
          <p:nvPr/>
        </p:nvSpPr>
        <p:spPr>
          <a:xfrm rot="5400000">
            <a:off x="3594986" y="1696334"/>
            <a:ext cx="2288315" cy="2314096"/>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6" name="Oval 15"/>
          <p:cNvSpPr/>
          <p:nvPr/>
        </p:nvSpPr>
        <p:spPr>
          <a:xfrm>
            <a:off x="6778312" y="2133861"/>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7" name="Block Arc 16"/>
          <p:cNvSpPr/>
          <p:nvPr/>
        </p:nvSpPr>
        <p:spPr>
          <a:xfrm>
            <a:off x="6335985" y="1696334"/>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8" name="Block Arc 17"/>
          <p:cNvSpPr/>
          <p:nvPr/>
        </p:nvSpPr>
        <p:spPr>
          <a:xfrm rot="16200000">
            <a:off x="6335985" y="1696334"/>
            <a:ext cx="2288315" cy="2314096"/>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9" name="Block Arc 18"/>
          <p:cNvSpPr/>
          <p:nvPr/>
        </p:nvSpPr>
        <p:spPr>
          <a:xfrm rot="10800000">
            <a:off x="6335984" y="1696333"/>
            <a:ext cx="2288315" cy="2314096"/>
          </a:xfrm>
          <a:prstGeom prst="blockArc">
            <a:avLst>
              <a:gd name="adj1" fmla="val 11043132"/>
              <a:gd name="adj2" fmla="val 16048041"/>
              <a:gd name="adj3" fmla="val 14530"/>
            </a:avLst>
          </a:prstGeom>
          <a:solidFill>
            <a:schemeClr val="accent4"/>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0" name="Block Arc 19"/>
          <p:cNvSpPr/>
          <p:nvPr/>
        </p:nvSpPr>
        <p:spPr>
          <a:xfrm rot="5400000">
            <a:off x="6335984" y="1696333"/>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1" name="Oval 20"/>
          <p:cNvSpPr/>
          <p:nvPr/>
        </p:nvSpPr>
        <p:spPr>
          <a:xfrm>
            <a:off x="952870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22" name="Block Arc 21"/>
          <p:cNvSpPr/>
          <p:nvPr/>
        </p:nvSpPr>
        <p:spPr>
          <a:xfrm>
            <a:off x="9086372"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3" name="Block Arc 22"/>
          <p:cNvSpPr/>
          <p:nvPr/>
        </p:nvSpPr>
        <p:spPr>
          <a:xfrm rot="16200000">
            <a:off x="9086372" y="1696336"/>
            <a:ext cx="2288315" cy="2314096"/>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4" name="Block Arc 23"/>
          <p:cNvSpPr/>
          <p:nvPr/>
        </p:nvSpPr>
        <p:spPr>
          <a:xfrm rot="10800000">
            <a:off x="908637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5" name="Block Arc 24"/>
          <p:cNvSpPr/>
          <p:nvPr/>
        </p:nvSpPr>
        <p:spPr>
          <a:xfrm rot="5400000">
            <a:off x="908637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6" name="Rectangle 25"/>
          <p:cNvSpPr/>
          <p:nvPr/>
        </p:nvSpPr>
        <p:spPr>
          <a:xfrm>
            <a:off x="813126" y="4823812"/>
            <a:ext cx="2371354" cy="962148"/>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p:txBody>
      </p:sp>
      <p:sp>
        <p:nvSpPr>
          <p:cNvPr id="27" name="Rectangle 26"/>
          <p:cNvSpPr/>
          <p:nvPr/>
        </p:nvSpPr>
        <p:spPr>
          <a:xfrm>
            <a:off x="3553795" y="4823812"/>
            <a:ext cx="2371354" cy="96214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Mobile</a:t>
            </a:r>
          </a:p>
        </p:txBody>
      </p:sp>
      <p:sp>
        <p:nvSpPr>
          <p:cNvPr id="28" name="Rectangle 27"/>
          <p:cNvSpPr/>
          <p:nvPr/>
        </p:nvSpPr>
        <p:spPr>
          <a:xfrm>
            <a:off x="6294464" y="4823812"/>
            <a:ext cx="2371354" cy="962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p:txBody>
      </p:sp>
      <p:sp>
        <p:nvSpPr>
          <p:cNvPr id="29" name="Rectangle 28"/>
          <p:cNvSpPr/>
          <p:nvPr/>
        </p:nvSpPr>
        <p:spPr>
          <a:xfrm>
            <a:off x="9044852" y="4823812"/>
            <a:ext cx="2371354" cy="962148"/>
          </a:xfrm>
          <a:prstGeom prst="rect">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More…</a:t>
            </a:r>
          </a:p>
        </p:txBody>
      </p:sp>
      <p:grpSp>
        <p:nvGrpSpPr>
          <p:cNvPr id="30" name="Group 29"/>
          <p:cNvGrpSpPr/>
          <p:nvPr/>
        </p:nvGrpSpPr>
        <p:grpSpPr>
          <a:xfrm>
            <a:off x="1487567" y="2995909"/>
            <a:ext cx="1072881" cy="463933"/>
            <a:chOff x="1511625" y="2842953"/>
            <a:chExt cx="1073875" cy="464362"/>
          </a:xfrm>
        </p:grpSpPr>
        <p:sp>
          <p:nvSpPr>
            <p:cNvPr id="31" name="Oval 3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2" name="Oval 3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3" name="Oval 3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4" name="Oval 3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35" name="Group 34"/>
          <p:cNvGrpSpPr/>
          <p:nvPr/>
        </p:nvGrpSpPr>
        <p:grpSpPr>
          <a:xfrm>
            <a:off x="4211077" y="2995909"/>
            <a:ext cx="1072881" cy="463933"/>
            <a:chOff x="1511625" y="2842953"/>
            <a:chExt cx="1073875" cy="464362"/>
          </a:xfrm>
        </p:grpSpPr>
        <p:sp>
          <p:nvSpPr>
            <p:cNvPr id="36" name="Oval 3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7" name="Oval 3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8" name="Oval 3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9" name="Oval 3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0" name="Group 39"/>
          <p:cNvGrpSpPr/>
          <p:nvPr/>
        </p:nvGrpSpPr>
        <p:grpSpPr>
          <a:xfrm>
            <a:off x="6971749" y="2995909"/>
            <a:ext cx="1072881" cy="463933"/>
            <a:chOff x="1511625" y="2842953"/>
            <a:chExt cx="1073875" cy="464362"/>
          </a:xfrm>
        </p:grpSpPr>
        <p:sp>
          <p:nvSpPr>
            <p:cNvPr id="41" name="Oval 4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2" name="Oval 4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3" name="Oval 4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4" name="Oval 4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5" name="Group 44"/>
          <p:cNvGrpSpPr/>
          <p:nvPr/>
        </p:nvGrpSpPr>
        <p:grpSpPr>
          <a:xfrm>
            <a:off x="9694086" y="2995909"/>
            <a:ext cx="1072881" cy="463933"/>
            <a:chOff x="1511625" y="2842953"/>
            <a:chExt cx="1073875" cy="464362"/>
          </a:xfrm>
        </p:grpSpPr>
        <p:sp>
          <p:nvSpPr>
            <p:cNvPr id="46" name="Oval 4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7" name="Oval 4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8" name="Oval 4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9" name="Oval 4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spTree>
    <p:extLst>
      <p:ext uri="{BB962C8B-B14F-4D97-AF65-F5344CB8AC3E}">
        <p14:creationId xmlns:p14="http://schemas.microsoft.com/office/powerpoint/2010/main" val="397489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animEffect transition="in" filter="fade">
                                      <p:cBhvr>
                                        <p:cTn id="75" dur="500"/>
                                        <p:tgtEl>
                                          <p:spTgt spid="3"/>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fltVal val="0"/>
                                          </p:val>
                                        </p:tav>
                                        <p:tav tm="100000">
                                          <p:val>
                                            <p:strVal val="#ppt_w"/>
                                          </p:val>
                                        </p:tav>
                                      </p:tavLst>
                                    </p:anim>
                                    <p:anim calcmode="lin" valueType="num">
                                      <p:cBhvr>
                                        <p:cTn id="92" dur="500" fill="hold"/>
                                        <p:tgtEl>
                                          <p:spTgt spid="23"/>
                                        </p:tgtEl>
                                        <p:attrNameLst>
                                          <p:attrName>ppt_h</p:attrName>
                                        </p:attrNameLst>
                                      </p:cBhvr>
                                      <p:tavLst>
                                        <p:tav tm="0">
                                          <p:val>
                                            <p:fltVal val="0"/>
                                          </p:val>
                                        </p:tav>
                                        <p:tav tm="100000">
                                          <p:val>
                                            <p:strVal val="#ppt_h"/>
                                          </p:val>
                                        </p:tav>
                                      </p:tavLst>
                                    </p:anim>
                                    <p:animEffect transition="in" filter="fade">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p:cTn id="98" dur="300" fill="hold"/>
                                        <p:tgtEl>
                                          <p:spTgt spid="6"/>
                                        </p:tgtEl>
                                        <p:attrNameLst>
                                          <p:attrName>ppt_w</p:attrName>
                                        </p:attrNameLst>
                                      </p:cBhvr>
                                      <p:tavLst>
                                        <p:tav tm="0">
                                          <p:val>
                                            <p:fltVal val="0"/>
                                          </p:val>
                                        </p:tav>
                                        <p:tav tm="100000">
                                          <p:val>
                                            <p:strVal val="#ppt_w"/>
                                          </p:val>
                                        </p:tav>
                                      </p:tavLst>
                                    </p:anim>
                                    <p:anim calcmode="lin" valueType="num">
                                      <p:cBhvr>
                                        <p:cTn id="99" dur="300" fill="hold"/>
                                        <p:tgtEl>
                                          <p:spTgt spid="6"/>
                                        </p:tgtEl>
                                        <p:attrNameLst>
                                          <p:attrName>ppt_h</p:attrName>
                                        </p:attrNameLst>
                                      </p:cBhvr>
                                      <p:tavLst>
                                        <p:tav tm="0">
                                          <p:val>
                                            <p:fltVal val="0"/>
                                          </p:val>
                                        </p:tav>
                                        <p:tav tm="100000">
                                          <p:val>
                                            <p:strVal val="#ppt_h"/>
                                          </p:val>
                                        </p:tav>
                                      </p:tavLst>
                                    </p:anim>
                                    <p:animEffect transition="in" filter="fade">
                                      <p:cBhvr>
                                        <p:cTn id="100" dur="300"/>
                                        <p:tgtEl>
                                          <p:spTgt spid="6"/>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300" fill="hold"/>
                                        <p:tgtEl>
                                          <p:spTgt spid="5"/>
                                        </p:tgtEl>
                                        <p:attrNameLst>
                                          <p:attrName>ppt_w</p:attrName>
                                        </p:attrNameLst>
                                      </p:cBhvr>
                                      <p:tavLst>
                                        <p:tav tm="0">
                                          <p:val>
                                            <p:fltVal val="0"/>
                                          </p:val>
                                        </p:tav>
                                        <p:tav tm="100000">
                                          <p:val>
                                            <p:strVal val="#ppt_w"/>
                                          </p:val>
                                        </p:tav>
                                      </p:tavLst>
                                    </p:anim>
                                    <p:anim calcmode="lin" valueType="num">
                                      <p:cBhvr>
                                        <p:cTn id="105" dur="300" fill="hold"/>
                                        <p:tgtEl>
                                          <p:spTgt spid="5"/>
                                        </p:tgtEl>
                                        <p:attrNameLst>
                                          <p:attrName>ppt_h</p:attrName>
                                        </p:attrNameLst>
                                      </p:cBhvr>
                                      <p:tavLst>
                                        <p:tav tm="0">
                                          <p:val>
                                            <p:fltVal val="0"/>
                                          </p:val>
                                        </p:tav>
                                        <p:tav tm="100000">
                                          <p:val>
                                            <p:strVal val="#ppt_h"/>
                                          </p:val>
                                        </p:tav>
                                      </p:tavLst>
                                    </p:anim>
                                    <p:animEffect transition="in" filter="fade">
                                      <p:cBhvr>
                                        <p:cTn id="106" dur="300"/>
                                        <p:tgtEl>
                                          <p:spTgt spid="5"/>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4"/>
                                        </p:tgtEl>
                                        <p:attrNameLst>
                                          <p:attrName>style.visibility</p:attrName>
                                        </p:attrNameLst>
                                      </p:cBhvr>
                                      <p:to>
                                        <p:strVal val="visible"/>
                                      </p:to>
                                    </p:set>
                                    <p:anim calcmode="lin" valueType="num">
                                      <p:cBhvr>
                                        <p:cTn id="110" dur="300" fill="hold"/>
                                        <p:tgtEl>
                                          <p:spTgt spid="4"/>
                                        </p:tgtEl>
                                        <p:attrNameLst>
                                          <p:attrName>ppt_w</p:attrName>
                                        </p:attrNameLst>
                                      </p:cBhvr>
                                      <p:tavLst>
                                        <p:tav tm="0">
                                          <p:val>
                                            <p:fltVal val="0"/>
                                          </p:val>
                                        </p:tav>
                                        <p:tav tm="100000">
                                          <p:val>
                                            <p:strVal val="#ppt_w"/>
                                          </p:val>
                                        </p:tav>
                                      </p:tavLst>
                                    </p:anim>
                                    <p:anim calcmode="lin" valueType="num">
                                      <p:cBhvr>
                                        <p:cTn id="111" dur="300" fill="hold"/>
                                        <p:tgtEl>
                                          <p:spTgt spid="4"/>
                                        </p:tgtEl>
                                        <p:attrNameLst>
                                          <p:attrName>ppt_h</p:attrName>
                                        </p:attrNameLst>
                                      </p:cBhvr>
                                      <p:tavLst>
                                        <p:tav tm="0">
                                          <p:val>
                                            <p:fltVal val="0"/>
                                          </p:val>
                                        </p:tav>
                                        <p:tav tm="100000">
                                          <p:val>
                                            <p:strVal val="#ppt_h"/>
                                          </p:val>
                                        </p:tav>
                                      </p:tavLst>
                                    </p:anim>
                                    <p:animEffect transition="in" filter="fade">
                                      <p:cBhvr>
                                        <p:cTn id="112" dur="300"/>
                                        <p:tgtEl>
                                          <p:spTgt spid="4"/>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300" fill="hold"/>
                                        <p:tgtEl>
                                          <p:spTgt spid="14"/>
                                        </p:tgtEl>
                                        <p:attrNameLst>
                                          <p:attrName>ppt_w</p:attrName>
                                        </p:attrNameLst>
                                      </p:cBhvr>
                                      <p:tavLst>
                                        <p:tav tm="0">
                                          <p:val>
                                            <p:fltVal val="0"/>
                                          </p:val>
                                        </p:tav>
                                        <p:tav tm="100000">
                                          <p:val>
                                            <p:strVal val="#ppt_w"/>
                                          </p:val>
                                        </p:tav>
                                      </p:tavLst>
                                    </p:anim>
                                    <p:anim calcmode="lin" valueType="num">
                                      <p:cBhvr>
                                        <p:cTn id="117" dur="300" fill="hold"/>
                                        <p:tgtEl>
                                          <p:spTgt spid="14"/>
                                        </p:tgtEl>
                                        <p:attrNameLst>
                                          <p:attrName>ppt_h</p:attrName>
                                        </p:attrNameLst>
                                      </p:cBhvr>
                                      <p:tavLst>
                                        <p:tav tm="0">
                                          <p:val>
                                            <p:fltVal val="0"/>
                                          </p:val>
                                        </p:tav>
                                        <p:tav tm="100000">
                                          <p:val>
                                            <p:strVal val="#ppt_h"/>
                                          </p:val>
                                        </p:tav>
                                      </p:tavLst>
                                    </p:anim>
                                    <p:animEffect transition="in" filter="fade">
                                      <p:cBhvr>
                                        <p:cTn id="118" dur="300"/>
                                        <p:tgtEl>
                                          <p:spTgt spid="14"/>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p:cTn id="122" dur="300" fill="hold"/>
                                        <p:tgtEl>
                                          <p:spTgt spid="13"/>
                                        </p:tgtEl>
                                        <p:attrNameLst>
                                          <p:attrName>ppt_w</p:attrName>
                                        </p:attrNameLst>
                                      </p:cBhvr>
                                      <p:tavLst>
                                        <p:tav tm="0">
                                          <p:val>
                                            <p:fltVal val="0"/>
                                          </p:val>
                                        </p:tav>
                                        <p:tav tm="100000">
                                          <p:val>
                                            <p:strVal val="#ppt_w"/>
                                          </p:val>
                                        </p:tav>
                                      </p:tavLst>
                                    </p:anim>
                                    <p:anim calcmode="lin" valueType="num">
                                      <p:cBhvr>
                                        <p:cTn id="123" dur="300" fill="hold"/>
                                        <p:tgtEl>
                                          <p:spTgt spid="13"/>
                                        </p:tgtEl>
                                        <p:attrNameLst>
                                          <p:attrName>ppt_h</p:attrName>
                                        </p:attrNameLst>
                                      </p:cBhvr>
                                      <p:tavLst>
                                        <p:tav tm="0">
                                          <p:val>
                                            <p:fltVal val="0"/>
                                          </p:val>
                                        </p:tav>
                                        <p:tav tm="100000">
                                          <p:val>
                                            <p:strVal val="#ppt_h"/>
                                          </p:val>
                                        </p:tav>
                                      </p:tavLst>
                                    </p:anim>
                                    <p:animEffect transition="in" filter="fade">
                                      <p:cBhvr>
                                        <p:cTn id="124" dur="300"/>
                                        <p:tgtEl>
                                          <p:spTgt spid="13"/>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 calcmode="lin" valueType="num">
                                      <p:cBhvr>
                                        <p:cTn id="128" dur="300" fill="hold"/>
                                        <p:tgtEl>
                                          <p:spTgt spid="12"/>
                                        </p:tgtEl>
                                        <p:attrNameLst>
                                          <p:attrName>ppt_w</p:attrName>
                                        </p:attrNameLst>
                                      </p:cBhvr>
                                      <p:tavLst>
                                        <p:tav tm="0">
                                          <p:val>
                                            <p:fltVal val="0"/>
                                          </p:val>
                                        </p:tav>
                                        <p:tav tm="100000">
                                          <p:val>
                                            <p:strVal val="#ppt_w"/>
                                          </p:val>
                                        </p:tav>
                                      </p:tavLst>
                                    </p:anim>
                                    <p:anim calcmode="lin" valueType="num">
                                      <p:cBhvr>
                                        <p:cTn id="129" dur="300" fill="hold"/>
                                        <p:tgtEl>
                                          <p:spTgt spid="12"/>
                                        </p:tgtEl>
                                        <p:attrNameLst>
                                          <p:attrName>ppt_h</p:attrName>
                                        </p:attrNameLst>
                                      </p:cBhvr>
                                      <p:tavLst>
                                        <p:tav tm="0">
                                          <p:val>
                                            <p:fltVal val="0"/>
                                          </p:val>
                                        </p:tav>
                                        <p:tav tm="100000">
                                          <p:val>
                                            <p:strVal val="#ppt_h"/>
                                          </p:val>
                                        </p:tav>
                                      </p:tavLst>
                                    </p:anim>
                                    <p:animEffect transition="in" filter="fade">
                                      <p:cBhvr>
                                        <p:cTn id="130" dur="300"/>
                                        <p:tgtEl>
                                          <p:spTgt spid="12"/>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18"/>
                                        </p:tgtEl>
                                        <p:attrNameLst>
                                          <p:attrName>style.visibility</p:attrName>
                                        </p:attrNameLst>
                                      </p:cBhvr>
                                      <p:to>
                                        <p:strVal val="visible"/>
                                      </p:to>
                                    </p:set>
                                    <p:anim calcmode="lin" valueType="num">
                                      <p:cBhvr>
                                        <p:cTn id="134" dur="300" fill="hold"/>
                                        <p:tgtEl>
                                          <p:spTgt spid="18"/>
                                        </p:tgtEl>
                                        <p:attrNameLst>
                                          <p:attrName>ppt_w</p:attrName>
                                        </p:attrNameLst>
                                      </p:cBhvr>
                                      <p:tavLst>
                                        <p:tav tm="0">
                                          <p:val>
                                            <p:fltVal val="0"/>
                                          </p:val>
                                        </p:tav>
                                        <p:tav tm="100000">
                                          <p:val>
                                            <p:strVal val="#ppt_w"/>
                                          </p:val>
                                        </p:tav>
                                      </p:tavLst>
                                    </p:anim>
                                    <p:anim calcmode="lin" valueType="num">
                                      <p:cBhvr>
                                        <p:cTn id="135" dur="300" fill="hold"/>
                                        <p:tgtEl>
                                          <p:spTgt spid="18"/>
                                        </p:tgtEl>
                                        <p:attrNameLst>
                                          <p:attrName>ppt_h</p:attrName>
                                        </p:attrNameLst>
                                      </p:cBhvr>
                                      <p:tavLst>
                                        <p:tav tm="0">
                                          <p:val>
                                            <p:fltVal val="0"/>
                                          </p:val>
                                        </p:tav>
                                        <p:tav tm="100000">
                                          <p:val>
                                            <p:strVal val="#ppt_h"/>
                                          </p:val>
                                        </p:tav>
                                      </p:tavLst>
                                    </p:anim>
                                    <p:animEffect transition="in" filter="fade">
                                      <p:cBhvr>
                                        <p:cTn id="136" dur="300"/>
                                        <p:tgtEl>
                                          <p:spTgt spid="18"/>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17"/>
                                        </p:tgtEl>
                                        <p:attrNameLst>
                                          <p:attrName>style.visibility</p:attrName>
                                        </p:attrNameLst>
                                      </p:cBhvr>
                                      <p:to>
                                        <p:strVal val="visible"/>
                                      </p:to>
                                    </p:set>
                                    <p:anim calcmode="lin" valueType="num">
                                      <p:cBhvr>
                                        <p:cTn id="140" dur="300" fill="hold"/>
                                        <p:tgtEl>
                                          <p:spTgt spid="17"/>
                                        </p:tgtEl>
                                        <p:attrNameLst>
                                          <p:attrName>ppt_w</p:attrName>
                                        </p:attrNameLst>
                                      </p:cBhvr>
                                      <p:tavLst>
                                        <p:tav tm="0">
                                          <p:val>
                                            <p:fltVal val="0"/>
                                          </p:val>
                                        </p:tav>
                                        <p:tav tm="100000">
                                          <p:val>
                                            <p:strVal val="#ppt_w"/>
                                          </p:val>
                                        </p:tav>
                                      </p:tavLst>
                                    </p:anim>
                                    <p:anim calcmode="lin" valueType="num">
                                      <p:cBhvr>
                                        <p:cTn id="141" dur="300" fill="hold"/>
                                        <p:tgtEl>
                                          <p:spTgt spid="17"/>
                                        </p:tgtEl>
                                        <p:attrNameLst>
                                          <p:attrName>ppt_h</p:attrName>
                                        </p:attrNameLst>
                                      </p:cBhvr>
                                      <p:tavLst>
                                        <p:tav tm="0">
                                          <p:val>
                                            <p:fltVal val="0"/>
                                          </p:val>
                                        </p:tav>
                                        <p:tav tm="100000">
                                          <p:val>
                                            <p:strVal val="#ppt_h"/>
                                          </p:val>
                                        </p:tav>
                                      </p:tavLst>
                                    </p:anim>
                                    <p:animEffect transition="in" filter="fade">
                                      <p:cBhvr>
                                        <p:cTn id="142" dur="300"/>
                                        <p:tgtEl>
                                          <p:spTgt spid="17"/>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0"/>
                                        </p:tgtEl>
                                        <p:attrNameLst>
                                          <p:attrName>style.visibility</p:attrName>
                                        </p:attrNameLst>
                                      </p:cBhvr>
                                      <p:to>
                                        <p:strVal val="visible"/>
                                      </p:to>
                                    </p:set>
                                    <p:anim calcmode="lin" valueType="num">
                                      <p:cBhvr>
                                        <p:cTn id="146" dur="300" fill="hold"/>
                                        <p:tgtEl>
                                          <p:spTgt spid="20"/>
                                        </p:tgtEl>
                                        <p:attrNameLst>
                                          <p:attrName>ppt_w</p:attrName>
                                        </p:attrNameLst>
                                      </p:cBhvr>
                                      <p:tavLst>
                                        <p:tav tm="0">
                                          <p:val>
                                            <p:fltVal val="0"/>
                                          </p:val>
                                        </p:tav>
                                        <p:tav tm="100000">
                                          <p:val>
                                            <p:strVal val="#ppt_w"/>
                                          </p:val>
                                        </p:tav>
                                      </p:tavLst>
                                    </p:anim>
                                    <p:anim calcmode="lin" valueType="num">
                                      <p:cBhvr>
                                        <p:cTn id="147" dur="300" fill="hold"/>
                                        <p:tgtEl>
                                          <p:spTgt spid="20"/>
                                        </p:tgtEl>
                                        <p:attrNameLst>
                                          <p:attrName>ppt_h</p:attrName>
                                        </p:attrNameLst>
                                      </p:cBhvr>
                                      <p:tavLst>
                                        <p:tav tm="0">
                                          <p:val>
                                            <p:fltVal val="0"/>
                                          </p:val>
                                        </p:tav>
                                        <p:tav tm="100000">
                                          <p:val>
                                            <p:strVal val="#ppt_h"/>
                                          </p:val>
                                        </p:tav>
                                      </p:tavLst>
                                    </p:anim>
                                    <p:animEffect transition="in" filter="fade">
                                      <p:cBhvr>
                                        <p:cTn id="148" dur="300"/>
                                        <p:tgtEl>
                                          <p:spTgt spid="20"/>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22"/>
                                        </p:tgtEl>
                                        <p:attrNameLst>
                                          <p:attrName>style.visibility</p:attrName>
                                        </p:attrNameLst>
                                      </p:cBhvr>
                                      <p:to>
                                        <p:strVal val="visible"/>
                                      </p:to>
                                    </p:set>
                                    <p:anim calcmode="lin" valueType="num">
                                      <p:cBhvr>
                                        <p:cTn id="152" dur="300" fill="hold"/>
                                        <p:tgtEl>
                                          <p:spTgt spid="22"/>
                                        </p:tgtEl>
                                        <p:attrNameLst>
                                          <p:attrName>ppt_w</p:attrName>
                                        </p:attrNameLst>
                                      </p:cBhvr>
                                      <p:tavLst>
                                        <p:tav tm="0">
                                          <p:val>
                                            <p:fltVal val="0"/>
                                          </p:val>
                                        </p:tav>
                                        <p:tav tm="100000">
                                          <p:val>
                                            <p:strVal val="#ppt_w"/>
                                          </p:val>
                                        </p:tav>
                                      </p:tavLst>
                                    </p:anim>
                                    <p:anim calcmode="lin" valueType="num">
                                      <p:cBhvr>
                                        <p:cTn id="153" dur="300" fill="hold"/>
                                        <p:tgtEl>
                                          <p:spTgt spid="22"/>
                                        </p:tgtEl>
                                        <p:attrNameLst>
                                          <p:attrName>ppt_h</p:attrName>
                                        </p:attrNameLst>
                                      </p:cBhvr>
                                      <p:tavLst>
                                        <p:tav tm="0">
                                          <p:val>
                                            <p:fltVal val="0"/>
                                          </p:val>
                                        </p:tav>
                                        <p:tav tm="100000">
                                          <p:val>
                                            <p:strVal val="#ppt_h"/>
                                          </p:val>
                                        </p:tav>
                                      </p:tavLst>
                                    </p:anim>
                                    <p:animEffect transition="in" filter="fade">
                                      <p:cBhvr>
                                        <p:cTn id="154" dur="300"/>
                                        <p:tgtEl>
                                          <p:spTgt spid="22"/>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25"/>
                                        </p:tgtEl>
                                        <p:attrNameLst>
                                          <p:attrName>style.visibility</p:attrName>
                                        </p:attrNameLst>
                                      </p:cBhvr>
                                      <p:to>
                                        <p:strVal val="visible"/>
                                      </p:to>
                                    </p:set>
                                    <p:anim calcmode="lin" valueType="num">
                                      <p:cBhvr>
                                        <p:cTn id="158" dur="300" fill="hold"/>
                                        <p:tgtEl>
                                          <p:spTgt spid="25"/>
                                        </p:tgtEl>
                                        <p:attrNameLst>
                                          <p:attrName>ppt_w</p:attrName>
                                        </p:attrNameLst>
                                      </p:cBhvr>
                                      <p:tavLst>
                                        <p:tav tm="0">
                                          <p:val>
                                            <p:fltVal val="0"/>
                                          </p:val>
                                        </p:tav>
                                        <p:tav tm="100000">
                                          <p:val>
                                            <p:strVal val="#ppt_w"/>
                                          </p:val>
                                        </p:tav>
                                      </p:tavLst>
                                    </p:anim>
                                    <p:anim calcmode="lin" valueType="num">
                                      <p:cBhvr>
                                        <p:cTn id="159" dur="300" fill="hold"/>
                                        <p:tgtEl>
                                          <p:spTgt spid="25"/>
                                        </p:tgtEl>
                                        <p:attrNameLst>
                                          <p:attrName>ppt_h</p:attrName>
                                        </p:attrNameLst>
                                      </p:cBhvr>
                                      <p:tavLst>
                                        <p:tav tm="0">
                                          <p:val>
                                            <p:fltVal val="0"/>
                                          </p:val>
                                        </p:tav>
                                        <p:tav tm="100000">
                                          <p:val>
                                            <p:strVal val="#ppt_h"/>
                                          </p:val>
                                        </p:tav>
                                      </p:tavLst>
                                    </p:anim>
                                    <p:animEffect transition="in" filter="fade">
                                      <p:cBhvr>
                                        <p:cTn id="160" dur="300"/>
                                        <p:tgtEl>
                                          <p:spTgt spid="25"/>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p:cTn id="164" dur="300" fill="hold"/>
                                        <p:tgtEl>
                                          <p:spTgt spid="24"/>
                                        </p:tgtEl>
                                        <p:attrNameLst>
                                          <p:attrName>ppt_w</p:attrName>
                                        </p:attrNameLst>
                                      </p:cBhvr>
                                      <p:tavLst>
                                        <p:tav tm="0">
                                          <p:val>
                                            <p:fltVal val="0"/>
                                          </p:val>
                                        </p:tav>
                                        <p:tav tm="100000">
                                          <p:val>
                                            <p:strVal val="#ppt_w"/>
                                          </p:val>
                                        </p:tav>
                                      </p:tavLst>
                                    </p:anim>
                                    <p:anim calcmode="lin" valueType="num">
                                      <p:cBhvr>
                                        <p:cTn id="165" dur="300" fill="hold"/>
                                        <p:tgtEl>
                                          <p:spTgt spid="24"/>
                                        </p:tgtEl>
                                        <p:attrNameLst>
                                          <p:attrName>ppt_h</p:attrName>
                                        </p:attrNameLst>
                                      </p:cBhvr>
                                      <p:tavLst>
                                        <p:tav tm="0">
                                          <p:val>
                                            <p:fltVal val="0"/>
                                          </p:val>
                                        </p:tav>
                                        <p:tav tm="100000">
                                          <p:val>
                                            <p:strVal val="#ppt_h"/>
                                          </p:val>
                                        </p:tav>
                                      </p:tavLst>
                                    </p:anim>
                                    <p:animEffect transition="in" filter="fade">
                                      <p:cBhvr>
                                        <p:cTn id="166"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capabilities at runtime</a:t>
            </a:r>
            <a:br>
              <a:rPr lang="en-GB" dirty="0"/>
            </a:br>
            <a:endParaRPr lang="en-GB" dirty="0"/>
          </a:p>
        </p:txBody>
      </p:sp>
      <p:sp>
        <p:nvSpPr>
          <p:cNvPr id="3" name="Text Placeholder 2"/>
          <p:cNvSpPr>
            <a:spLocks noGrp="1"/>
          </p:cNvSpPr>
          <p:nvPr>
            <p:ph type="body" sz="quarter" idx="10"/>
          </p:nvPr>
        </p:nvSpPr>
        <p:spPr/>
        <p:txBody>
          <a:bodyPr/>
          <a:lstStyle/>
          <a:p>
            <a:r>
              <a:rPr lang="en-GB" dirty="0"/>
              <a:t>Use Adaptive Code to light-up </a:t>
            </a:r>
            <a:r>
              <a:rPr lang="en-GB" dirty="0" smtClean="0"/>
              <a:t>our </a:t>
            </a:r>
            <a:r>
              <a:rPr lang="en-GB" dirty="0"/>
              <a:t>app </a:t>
            </a:r>
            <a:r>
              <a:rPr lang="en-GB" dirty="0" smtClean="0"/>
              <a:t>with capabilities on </a:t>
            </a:r>
            <a:r>
              <a:rPr lang="en-GB" dirty="0"/>
              <a:t>specific </a:t>
            </a:r>
            <a:r>
              <a:rPr lang="en-GB" dirty="0" smtClean="0"/>
              <a:t>device families</a:t>
            </a:r>
          </a:p>
          <a:p>
            <a:pPr lvl="1"/>
            <a:r>
              <a:rPr lang="en-GB" dirty="0" smtClean="0"/>
              <a:t>Testing </a:t>
            </a:r>
            <a:r>
              <a:rPr lang="en-GB" dirty="0"/>
              <a:t>for capabilities and namespaces</a:t>
            </a:r>
          </a:p>
          <a:p>
            <a:endParaRPr lang="en-GB" dirty="0"/>
          </a:p>
          <a:p>
            <a:endParaRPr lang="en-GB" dirty="0"/>
          </a:p>
          <a:p>
            <a:endParaRPr lang="en-GB" dirty="0"/>
          </a:p>
          <a:p>
            <a:endParaRPr lang="en-GB" dirty="0"/>
          </a:p>
        </p:txBody>
      </p:sp>
      <p:sp>
        <p:nvSpPr>
          <p:cNvPr id="4" name="Rectangle 3"/>
          <p:cNvSpPr/>
          <p:nvPr/>
        </p:nvSpPr>
        <p:spPr>
          <a:xfrm>
            <a:off x="314288" y="3287399"/>
            <a:ext cx="11136660" cy="261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461535" lvl="3">
              <a:lnSpc>
                <a:spcPct val="107000"/>
              </a:lnSpc>
            </a:pPr>
            <a:r>
              <a:rPr lang="en-US" sz="2131"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535" lvl="3">
              <a:lnSpc>
                <a:spcPct val="107000"/>
              </a:lnSpc>
            </a:pP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latin typeface="Calibri" panose="020F0502020204030204" pitchFamily="34" charset="0"/>
              <a:ea typeface="Calibri" panose="020F0502020204030204" pitchFamily="34" charset="0"/>
              <a:cs typeface="Arial" panose="020B0604020202020204" pitchFamily="34" charset="0"/>
            </a:endParaRP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398"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398" dirty="0"/>
          </a:p>
        </p:txBody>
      </p:sp>
      <p:sp>
        <p:nvSpPr>
          <p:cNvPr id="5" name="Rectangle 4"/>
          <p:cNvSpPr/>
          <p:nvPr/>
        </p:nvSpPr>
        <p:spPr>
          <a:xfrm>
            <a:off x="1274099" y="3604196"/>
            <a:ext cx="9654818" cy="74009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5159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61" y="2236889"/>
            <a:ext cx="9849996" cy="999313"/>
          </a:xfrm>
        </p:spPr>
        <p:txBody>
          <a:bodyPr/>
          <a:lstStyle/>
          <a:p>
            <a:r>
              <a:rPr lang="en-GB" dirty="0"/>
              <a:t>Demo: Adaptive </a:t>
            </a:r>
            <a:r>
              <a:rPr lang="en-GB" dirty="0" smtClean="0"/>
              <a:t>code</a:t>
            </a:r>
            <a:endParaRPr lang="en-GB" dirty="0"/>
          </a:p>
        </p:txBody>
      </p:sp>
      <p:sp>
        <p:nvSpPr>
          <p:cNvPr id="3" name="Text Placeholder 2"/>
          <p:cNvSpPr>
            <a:spLocks noGrp="1"/>
          </p:cNvSpPr>
          <p:nvPr>
            <p:ph type="body" sz="quarter" idx="12"/>
          </p:nvPr>
        </p:nvSpPr>
        <p:spPr/>
        <p:txBody>
          <a:bodyPr/>
          <a:lstStyle/>
          <a:p>
            <a:endParaRPr lang="en-GB" dirty="0"/>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311931310"/>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Microsoft Edge and Web Platform</a:t>
            </a:r>
            <a:endParaRPr lang="en-GB" dirty="0"/>
          </a:p>
        </p:txBody>
      </p:sp>
    </p:spTree>
    <p:extLst>
      <p:ext uri="{BB962C8B-B14F-4D97-AF65-F5344CB8AC3E}">
        <p14:creationId xmlns:p14="http://schemas.microsoft.com/office/powerpoint/2010/main" val="3036938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Small</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7" dirty="0">
                <a:solidFill>
                  <a:srgbClr val="4F4F4F"/>
                </a:solidFill>
                <a:latin typeface="Segoe Pro Light"/>
              </a:rPr>
              <a:t>2-in-1s</a:t>
            </a:r>
            <a:br>
              <a:rPr lang="en-US" sz="1567" dirty="0">
                <a:solidFill>
                  <a:srgbClr val="4F4F4F"/>
                </a:solidFill>
                <a:latin typeface="Segoe Pro Light"/>
              </a:rPr>
            </a:br>
            <a:r>
              <a:rPr lang="en-US" sz="1567" dirty="0">
                <a:solidFill>
                  <a:srgbClr val="4F4F4F"/>
                </a:solidFill>
                <a:latin typeface="Segoe Pro Light"/>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Desktops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Large</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Classic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2451167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104410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8" name="Chart 17"/>
          <p:cNvGraphicFramePr/>
          <p:nvPr>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CODE NAV PLACEHOLDER"/>
          <p:cNvGrpSpPr/>
          <p:nvPr/>
        </p:nvGrpSpPr>
        <p:grpSpPr>
          <a:xfrm>
            <a:off x="984656" y="253570"/>
            <a:ext cx="10219482" cy="588366"/>
            <a:chOff x="1004400" y="258158"/>
            <a:chExt cx="10424404" cy="600164"/>
          </a:xfrm>
        </p:grpSpPr>
        <p:sp>
          <p:nvSpPr>
            <p:cNvPr id="20" name="Web"/>
            <p:cNvSpPr txBox="1">
              <a:spLocks/>
            </p:cNvSpPr>
            <p:nvPr/>
          </p:nvSpPr>
          <p:spPr>
            <a:xfrm>
              <a:off x="1004400" y="258158"/>
              <a:ext cx="4592013" cy="60012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21" name="Text Placeholder 5" hidden="1"/>
            <p:cNvSpPr txBox="1">
              <a:spLocks/>
            </p:cNvSpPr>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.NET &amp; Win32</a:t>
              </a:r>
            </a:p>
          </p:txBody>
        </p:sp>
        <p:sp>
          <p:nvSpPr>
            <p:cNvPr id="22" name="Text Placeholder 5" hidden="1"/>
            <p:cNvSpPr txBox="1">
              <a:spLocks/>
            </p:cNvSpPr>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Android</a:t>
              </a:r>
            </a:p>
          </p:txBody>
        </p:sp>
        <p:sp>
          <p:nvSpPr>
            <p:cNvPr id="23" name="Text Placeholder 5" hidden="1"/>
            <p:cNvSpPr txBox="1">
              <a:spLocks/>
            </p:cNvSpPr>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iOS</a:t>
              </a:r>
            </a:p>
          </p:txBody>
        </p:sp>
      </p:grpSp>
    </p:spTree>
    <p:extLst>
      <p:ext uri="{BB962C8B-B14F-4D97-AF65-F5344CB8AC3E}">
        <p14:creationId xmlns:p14="http://schemas.microsoft.com/office/powerpoint/2010/main" val="204861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fade">
                                      <p:cBhvr>
                                        <p:cTn id="7" dur="500"/>
                                        <p:tgtEl>
                                          <p:spTgt spid="1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12" dur="500"/>
                                        <p:tgtEl>
                                          <p:spTgt spid="18">
                                            <p:graphicEl>
                                              <a:chart seriesIdx="0" categoryIdx="0" bldStep="ptInSeries"/>
                                            </p:graphic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6" dur="500"/>
                                        <p:tgtEl>
                                          <p:spTgt spid="18">
                                            <p:graphicEl>
                                              <a:chart seriesIdx="0" categoryIdx="1" bldStep="ptIn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21" dur="500"/>
                                        <p:tgtEl>
                                          <p:spTgt spid="18">
                                            <p:graphicEl>
                                              <a:chart seriesIdx="0" categoryIdx="2" bldStep="ptInSeries"/>
                                            </p:graphicEl>
                                          </p:spTgt>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5"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8" name="Chart 17"/>
          <p:cNvGraphicFramePr/>
          <p:nvPr>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CODE NAV PLACEHOLDER"/>
          <p:cNvGrpSpPr/>
          <p:nvPr/>
        </p:nvGrpSpPr>
        <p:grpSpPr>
          <a:xfrm>
            <a:off x="984656" y="253570"/>
            <a:ext cx="10219482" cy="1086154"/>
            <a:chOff x="1004400" y="258158"/>
            <a:chExt cx="10424404" cy="1107934"/>
          </a:xfrm>
        </p:grpSpPr>
        <p:sp>
          <p:nvSpPr>
            <p:cNvPr id="20" name="Web"/>
            <p:cNvSpPr txBox="1">
              <a:spLocks/>
            </p:cNvSpPr>
            <p:nvPr/>
          </p:nvSpPr>
          <p:spPr>
            <a:xfrm>
              <a:off x="1004400" y="258158"/>
              <a:ext cx="6214717" cy="110793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a:p>
              <a:endParaRPr lang="en-US" sz="2941" dirty="0">
                <a:solidFill>
                  <a:srgbClr val="FFFFFF"/>
                </a:solidFill>
              </a:endParaRPr>
            </a:p>
          </p:txBody>
        </p:sp>
        <p:sp>
          <p:nvSpPr>
            <p:cNvPr id="21" name="Text Placeholder 5" hidden="1"/>
            <p:cNvSpPr txBox="1">
              <a:spLocks/>
            </p:cNvSpPr>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.NET &amp; Win32</a:t>
              </a:r>
            </a:p>
          </p:txBody>
        </p:sp>
        <p:sp>
          <p:nvSpPr>
            <p:cNvPr id="22" name="Text Placeholder 5" hidden="1"/>
            <p:cNvSpPr txBox="1">
              <a:spLocks/>
            </p:cNvSpPr>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Android</a:t>
              </a:r>
            </a:p>
          </p:txBody>
        </p:sp>
        <p:sp>
          <p:nvSpPr>
            <p:cNvPr id="23" name="Text Placeholder 5" hidden="1"/>
            <p:cNvSpPr txBox="1">
              <a:spLocks/>
            </p:cNvSpPr>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iOS</a:t>
              </a:r>
            </a:p>
          </p:txBody>
        </p:sp>
      </p:grpSp>
      <p:sp>
        <p:nvSpPr>
          <p:cNvPr id="24" name="Isosceles Triangle 23"/>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102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7" dur="500"/>
                                        <p:tgtEl>
                                          <p:spTgt spid="18">
                                            <p:graphicEl>
                                              <a:chart seriesIdx="0" categoryIdx="0" bldStep="ptIn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1" dur="500"/>
                                        <p:tgtEl>
                                          <p:spTgt spid="18">
                                            <p:graphicEl>
                                              <a:chart seriesIdx="0" categoryIdx="1" bldStep="ptIn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16" dur="500"/>
                                        <p:tgtEl>
                                          <p:spTgt spid="18">
                                            <p:graphicEl>
                                              <a:chart seriesIdx="0" categoryIdx="2" bldStep="ptIn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0"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Bridging Technologies</a:t>
            </a:r>
            <a:endParaRPr lang="en-GB" dirty="0"/>
          </a:p>
        </p:txBody>
      </p:sp>
    </p:spTree>
    <p:extLst>
      <p:ext uri="{BB962C8B-B14F-4D97-AF65-F5344CB8AC3E}">
        <p14:creationId xmlns:p14="http://schemas.microsoft.com/office/powerpoint/2010/main" val="27090293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smtClean="0">
                <a:gradFill>
                  <a:gsLst>
                    <a:gs pos="0">
                      <a:srgbClr val="FFFFFF"/>
                    </a:gs>
                    <a:gs pos="100000">
                      <a:srgbClr val="FFFFFF"/>
                    </a:gs>
                  </a:gsLst>
                  <a:lin ang="5400000" scaled="0"/>
                </a:gradFill>
                <a:ea typeface="Segoe UI" pitchFamily="34" charset="0"/>
                <a:cs typeface="Segoe UI" pitchFamily="34" charset="0"/>
              </a:rPr>
              <a:t>pp</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1" name="Web"/>
          <p:cNvSpPr txBox="1">
            <a:spLocks/>
          </p:cNvSpPr>
          <p:nvPr/>
        </p:nvSpPr>
        <p:spPr>
          <a:xfrm>
            <a:off x="984656" y="253570"/>
            <a:ext cx="3645217"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2941" dirty="0" smtClean="0">
                <a:solidFill>
                  <a:srgbClr val="FFFFFF"/>
                </a:solidFill>
              </a:rPr>
              <a:t>Web Apps</a:t>
            </a:r>
            <a:endParaRPr lang="en-US" sz="2941" dirty="0">
              <a:solidFill>
                <a:srgbClr val="FFFFFF"/>
              </a:solidFill>
            </a:endParaRPr>
          </a:p>
        </p:txBody>
      </p:sp>
      <p:sp>
        <p:nvSpPr>
          <p:cNvPr id="45" name="Isosceles Triangle 44"/>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None/>
              <a:defRPr/>
            </a:pPr>
            <a:r>
              <a:rPr lang="en-US" sz="2667" dirty="0" smtClean="0">
                <a:solidFill>
                  <a:srgbClr val="0078D7"/>
                </a:solidFill>
                <a:latin typeface="Segoe UI Light"/>
              </a:rPr>
              <a:t>NEW: Hosted Web Apps</a:t>
            </a:r>
          </a:p>
          <a:p>
            <a:pPr marL="0" indent="0">
              <a:lnSpc>
                <a:spcPct val="110000"/>
              </a:lnSpc>
              <a:spcBef>
                <a:spcPts val="2400"/>
              </a:spcBef>
              <a:spcAft>
                <a:spcPts val="600"/>
              </a:spcAft>
              <a:buNone/>
              <a:defRPr/>
            </a:pPr>
            <a:r>
              <a:rPr lang="en-US" sz="2667" dirty="0" smtClean="0">
                <a:solidFill>
                  <a:srgbClr val="0078D7"/>
                </a:solidFill>
                <a:latin typeface="Segoe UI Light"/>
              </a:rPr>
              <a:t>Bring </a:t>
            </a:r>
            <a:r>
              <a:rPr lang="en-US" sz="2667" dirty="0">
                <a:solidFill>
                  <a:srgbClr val="0078D7"/>
                </a:solidFill>
                <a:latin typeface="Segoe UI Light"/>
              </a:rPr>
              <a:t>your website experience to the Windows Store</a:t>
            </a:r>
          </a:p>
          <a:p>
            <a:pPr marL="0" indent="0">
              <a:lnSpc>
                <a:spcPct val="110000"/>
              </a:lnSpc>
              <a:spcBef>
                <a:spcPts val="2400"/>
              </a:spcBef>
              <a:spcAft>
                <a:spcPts val="600"/>
              </a:spcAft>
              <a:buNone/>
              <a:defRPr/>
            </a:pPr>
            <a:r>
              <a:rPr lang="en-US" sz="2667" dirty="0">
                <a:solidFill>
                  <a:srgbClr val="0078D7"/>
                </a:solidFill>
                <a:latin typeface="Segoe UI Light"/>
              </a:rPr>
              <a:t>Leverage your web investments and developer workflow</a:t>
            </a:r>
          </a:p>
          <a:p>
            <a:pPr marL="0" indent="0">
              <a:lnSpc>
                <a:spcPct val="110000"/>
              </a:lnSpc>
              <a:spcBef>
                <a:spcPts val="2400"/>
              </a:spcBef>
              <a:spcAft>
                <a:spcPts val="600"/>
              </a:spcAft>
              <a:buNone/>
              <a:defRPr/>
            </a:pPr>
            <a:r>
              <a:rPr lang="en-US" sz="2667" dirty="0">
                <a:solidFill>
                  <a:srgbClr val="0078D7"/>
                </a:solidFill>
                <a:latin typeface="Segoe UI Light"/>
              </a:rPr>
              <a:t>Full access to Universal APIs, including </a:t>
            </a:r>
          </a:p>
          <a:p>
            <a:pPr marL="0" indent="0">
              <a:lnSpc>
                <a:spcPct val="110000"/>
              </a:lnSpc>
              <a:spcBef>
                <a:spcPts val="0"/>
              </a:spcBef>
              <a:spcAft>
                <a:spcPts val="600"/>
              </a:spcAft>
              <a:buNone/>
              <a:defRPr/>
            </a:pPr>
            <a:r>
              <a:rPr lang="en-US" sz="1867" dirty="0" smtClean="0">
                <a:gradFill>
                  <a:gsLst>
                    <a:gs pos="0">
                      <a:srgbClr val="737373"/>
                    </a:gs>
                    <a:gs pos="100000">
                      <a:srgbClr val="737373"/>
                    </a:gs>
                  </a:gsLst>
                  <a:lin ang="5400000" scaled="1"/>
                </a:gradFill>
                <a:latin typeface="Segoe UI"/>
              </a:rPr>
              <a:t>Tiles</a:t>
            </a:r>
            <a:r>
              <a:rPr lang="en-US" sz="1867" dirty="0">
                <a:gradFill>
                  <a:gsLst>
                    <a:gs pos="0">
                      <a:srgbClr val="737373"/>
                    </a:gs>
                    <a:gs pos="100000">
                      <a:srgbClr val="737373"/>
                    </a:gs>
                  </a:gsLst>
                  <a:lin ang="5400000" scaled="1"/>
                </a:gradFill>
                <a:latin typeface="Segoe UI"/>
              </a:rPr>
              <a:t>, Notifications, Camera, Contact List, Calendar</a:t>
            </a: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2" name="Group 1"/>
          <p:cNvGrpSpPr>
            <a:grpSpLocks noChangeAspect="1"/>
          </p:cNvGrpSpPr>
          <p:nvPr/>
        </p:nvGrpSpPr>
        <p:grpSpPr>
          <a:xfrm>
            <a:off x="214837" y="2081061"/>
            <a:ext cx="5346536" cy="3230435"/>
            <a:chOff x="2670166" y="1408840"/>
            <a:chExt cx="8910892" cy="5384059"/>
          </a:xfrm>
        </p:grpSpPr>
        <p:sp>
          <p:nvSpPr>
            <p:cNvPr id="10"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11"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 name="Right Arrow 11"/>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a:grpSpLocks noChangeAspect="1"/>
            </p:cNvGrpSpPr>
            <p:nvPr/>
          </p:nvGrpSpPr>
          <p:grpSpPr>
            <a:xfrm>
              <a:off x="3015230" y="1408840"/>
              <a:ext cx="6328050" cy="3458866"/>
              <a:chOff x="3075690" y="1436593"/>
              <a:chExt cx="6454941" cy="3528223"/>
            </a:xfrm>
          </p:grpSpPr>
          <p:sp>
            <p:nvSpPr>
              <p:cNvPr id="14" name="TextBox 13"/>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15" name="Freeform 14"/>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6" name="Up-Down Arrow 15"/>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a:grpSpLocks noChangeAspect="1"/>
            </p:cNvGrpSpPr>
            <p:nvPr/>
          </p:nvGrpSpPr>
          <p:grpSpPr>
            <a:xfrm>
              <a:off x="4970944" y="2265040"/>
              <a:ext cx="2483879" cy="2130987"/>
              <a:chOff x="5070621" y="2309962"/>
              <a:chExt cx="2533686" cy="2173716"/>
            </a:xfrm>
          </p:grpSpPr>
          <p:sp>
            <p:nvSpPr>
              <p:cNvPr id="19"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 name="TextBox 19"/>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21" name="Freeform 20"/>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231576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 calcmode="lin" valueType="num">
                                      <p:cBhvr additive="base">
                                        <p:cTn id="7" dur="25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 calcmode="lin" valueType="num">
                                      <p:cBhvr additive="base">
                                        <p:cTn id="12" dur="250" fill="hold"/>
                                        <p:tgtEl>
                                          <p:spTgt spid="48">
                                            <p:txEl>
                                              <p:pRg st="1" end="1"/>
                                            </p:txEl>
                                          </p:spTgt>
                                        </p:tgtEl>
                                        <p:attrNameLst>
                                          <p:attrName>ppt_x</p:attrName>
                                        </p:attrNameLst>
                                      </p:cBhvr>
                                      <p:tavLst>
                                        <p:tav tm="0">
                                          <p:val>
                                            <p:strVal val="1+#ppt_w/2"/>
                                          </p:val>
                                        </p:tav>
                                        <p:tav tm="100000">
                                          <p:val>
                                            <p:strVal val="#ppt_x"/>
                                          </p:val>
                                        </p:tav>
                                      </p:tavLst>
                                    </p:anim>
                                    <p:anim calcmode="lin" valueType="num">
                                      <p:cBhvr additive="base">
                                        <p:cTn id="13" dur="250" fill="hold"/>
                                        <p:tgtEl>
                                          <p:spTgt spid="4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 calcmode="lin" valueType="num">
                                      <p:cBhvr additive="base">
                                        <p:cTn id="17" dur="250" fill="hold"/>
                                        <p:tgtEl>
                                          <p:spTgt spid="48">
                                            <p:txEl>
                                              <p:pRg st="2" end="2"/>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48">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grpId="0" nodeType="after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 calcmode="lin" valueType="num">
                                      <p:cBhvr additive="base">
                                        <p:cTn id="22" dur="250" fill="hold"/>
                                        <p:tgtEl>
                                          <p:spTgt spid="48">
                                            <p:txEl>
                                              <p:pRg st="3" end="3"/>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48">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48">
                                            <p:txEl>
                                              <p:pRg st="4" end="4"/>
                                            </p:txEl>
                                          </p:spTgt>
                                        </p:tgtEl>
                                        <p:attrNameLst>
                                          <p:attrName>style.visibility</p:attrName>
                                        </p:attrNameLst>
                                      </p:cBhvr>
                                      <p:to>
                                        <p:strVal val="visible"/>
                                      </p:to>
                                    </p:set>
                                    <p:anim calcmode="lin" valueType="num">
                                      <p:cBhvr additive="base">
                                        <p:cTn id="26" dur="250" fill="hold"/>
                                        <p:tgtEl>
                                          <p:spTgt spid="48">
                                            <p:txEl>
                                              <p:pRg st="4" end="4"/>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4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6076" y="1422242"/>
            <a:ext cx="10458060" cy="1813958"/>
          </a:xfrm>
        </p:spPr>
        <p:txBody>
          <a:bodyPr/>
          <a:lstStyle/>
          <a:p>
            <a:r>
              <a:rPr lang="en-US" dirty="0" smtClean="0"/>
              <a:t>Demo</a:t>
            </a:r>
            <a:br>
              <a:rPr lang="en-US" dirty="0" smtClean="0"/>
            </a:br>
            <a:r>
              <a:rPr lang="en-US" dirty="0" smtClean="0"/>
              <a:t>Microsoft </a:t>
            </a:r>
            <a:r>
              <a:rPr lang="en-US" dirty="0"/>
              <a:t>Edge, Hosted web apps</a:t>
            </a:r>
          </a:p>
        </p:txBody>
      </p:sp>
      <p:sp>
        <p:nvSpPr>
          <p:cNvPr id="3" name="Text Placeholder 2"/>
          <p:cNvSpPr>
            <a:spLocks noGrp="1"/>
          </p:cNvSpPr>
          <p:nvPr>
            <p:ph type="body" sz="quarter" idx="12"/>
          </p:nvPr>
        </p:nvSpPr>
        <p:spPr/>
        <p:txBody>
          <a:bodyPr/>
          <a:lstStyle/>
          <a:p>
            <a:endParaRPr lang="en-GB"/>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22367996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Windows Bridge for Android</a:t>
            </a:r>
            <a:br>
              <a:rPr lang="en-GB" dirty="0" smtClean="0"/>
            </a:br>
            <a:r>
              <a:rPr lang="en-GB" sz="3200" dirty="0" smtClean="0">
                <a:solidFill>
                  <a:srgbClr val="0070C0"/>
                </a:solidFill>
              </a:rPr>
              <a:t>(a.k.a. Project Astoria)</a:t>
            </a:r>
            <a:endParaRPr lang="en-GB" sz="3200" dirty="0">
              <a:solidFill>
                <a:srgbClr val="0070C0"/>
              </a:solidFill>
            </a:endParaRPr>
          </a:p>
        </p:txBody>
      </p:sp>
      <p:sp>
        <p:nvSpPr>
          <p:cNvPr id="4" name="Text Placeholder 3"/>
          <p:cNvSpPr>
            <a:spLocks noGrp="1"/>
          </p:cNvSpPr>
          <p:nvPr>
            <p:ph type="body" sz="quarter" idx="10"/>
          </p:nvPr>
        </p:nvSpPr>
        <p:spPr>
          <a:xfrm>
            <a:off x="269240" y="1630611"/>
            <a:ext cx="11653523" cy="5032596"/>
          </a:xfrm>
        </p:spPr>
        <p:txBody>
          <a:bodyPr/>
          <a:lstStyle/>
          <a:p>
            <a:r>
              <a:rPr lang="en-GB" dirty="0" smtClean="0"/>
              <a:t>Tooling to allow apps written for Android™ to run on Windows 10 Mobile with few changes required</a:t>
            </a:r>
          </a:p>
          <a:p>
            <a:pPr lvl="1"/>
            <a:r>
              <a:rPr lang="en-GB" dirty="0" smtClean="0"/>
              <a:t>Microsoft Interoperability library redirects calls to Google services to Microsoft services</a:t>
            </a:r>
          </a:p>
          <a:p>
            <a:r>
              <a:rPr lang="en-GB" dirty="0" smtClean="0"/>
              <a:t>Submit .</a:t>
            </a:r>
            <a:r>
              <a:rPr lang="en-GB" dirty="0" err="1" smtClean="0"/>
              <a:t>apk</a:t>
            </a:r>
            <a:r>
              <a:rPr lang="en-GB" dirty="0" smtClean="0"/>
              <a:t> to the Store</a:t>
            </a:r>
          </a:p>
          <a:p>
            <a:r>
              <a:rPr lang="en-GB" dirty="0" smtClean="0"/>
              <a:t>Extend to call subset of UWP APIs</a:t>
            </a:r>
          </a:p>
          <a:p>
            <a:pPr lvl="1"/>
            <a:r>
              <a:rPr lang="en-GB" dirty="0" smtClean="0"/>
              <a:t>Tiles and Notifications</a:t>
            </a:r>
          </a:p>
          <a:p>
            <a:pPr lvl="1"/>
            <a:endParaRPr lang="en-GB" dirty="0"/>
          </a:p>
          <a:p>
            <a:r>
              <a:rPr lang="en-GB" dirty="0" smtClean="0"/>
              <a:t>Sign up for limited developer preview at </a:t>
            </a:r>
            <a:r>
              <a:rPr lang="en-GB" sz="3200" dirty="0" smtClean="0">
                <a:hlinkClick r:id="rId3"/>
              </a:rPr>
              <a:t>http://uwp.dev.windows.com/en-US/uwp-bridges/android</a:t>
            </a:r>
            <a:r>
              <a:rPr lang="en-GB" sz="3200" dirty="0" smtClean="0"/>
              <a:t>  </a:t>
            </a:r>
            <a:endParaRPr lang="en-GB" dirty="0" smtClean="0"/>
          </a:p>
          <a:p>
            <a:pPr lvl="1"/>
            <a:endParaRPr lang="en-GB" dirty="0"/>
          </a:p>
        </p:txBody>
      </p:sp>
    </p:spTree>
    <p:extLst>
      <p:ext uri="{BB962C8B-B14F-4D97-AF65-F5344CB8AC3E}">
        <p14:creationId xmlns:p14="http://schemas.microsoft.com/office/powerpoint/2010/main" val="293202169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Bridge for iOS</a:t>
            </a:r>
            <a:br>
              <a:rPr lang="en-GB" dirty="0" smtClean="0"/>
            </a:br>
            <a:r>
              <a:rPr lang="en-GB" sz="3200" dirty="0" smtClean="0">
                <a:solidFill>
                  <a:srgbClr val="0070C0"/>
                </a:solidFill>
              </a:rPr>
              <a:t>(previously known as ‘Project </a:t>
            </a:r>
            <a:r>
              <a:rPr lang="en-GB" sz="3200" dirty="0" err="1" smtClean="0">
                <a:solidFill>
                  <a:srgbClr val="0070C0"/>
                </a:solidFill>
              </a:rPr>
              <a:t>Islandwood</a:t>
            </a:r>
            <a:r>
              <a:rPr lang="en-GB" sz="3200" dirty="0" smtClean="0">
                <a:solidFill>
                  <a:srgbClr val="0070C0"/>
                </a:solidFill>
              </a:rPr>
              <a:t>’)</a:t>
            </a:r>
            <a:endParaRPr lang="en-GB" dirty="0">
              <a:solidFill>
                <a:srgbClr val="0070C0"/>
              </a:solidFill>
            </a:endParaRPr>
          </a:p>
        </p:txBody>
      </p:sp>
      <p:sp>
        <p:nvSpPr>
          <p:cNvPr id="3" name="Text Placeholder 2"/>
          <p:cNvSpPr>
            <a:spLocks noGrp="1"/>
          </p:cNvSpPr>
          <p:nvPr>
            <p:ph type="body" sz="quarter" idx="10"/>
          </p:nvPr>
        </p:nvSpPr>
        <p:spPr>
          <a:xfrm>
            <a:off x="271557" y="1567549"/>
            <a:ext cx="11653523" cy="4675895"/>
          </a:xfrm>
        </p:spPr>
        <p:txBody>
          <a:bodyPr/>
          <a:lstStyle/>
          <a:p>
            <a:r>
              <a:rPr lang="en-GB" dirty="0" smtClean="0"/>
              <a:t>Build Universal Windows Apps using Objective-C</a:t>
            </a:r>
          </a:p>
          <a:p>
            <a:pPr lvl="1"/>
            <a:r>
              <a:rPr lang="en-GB" dirty="0" smtClean="0"/>
              <a:t>Import </a:t>
            </a:r>
            <a:r>
              <a:rPr lang="en-GB" dirty="0" err="1"/>
              <a:t>Xcode</a:t>
            </a:r>
            <a:r>
              <a:rPr lang="en-GB" dirty="0"/>
              <a:t>® projects into Visual Studio</a:t>
            </a:r>
          </a:p>
          <a:p>
            <a:pPr lvl="1"/>
            <a:r>
              <a:rPr lang="en-GB" dirty="0" smtClean="0"/>
              <a:t>Build </a:t>
            </a:r>
            <a:r>
              <a:rPr lang="en-GB" dirty="0"/>
              <a:t>and debug your Objective-C code from Visual </a:t>
            </a:r>
            <a:r>
              <a:rPr lang="en-GB" dirty="0" smtClean="0"/>
              <a:t>Studio</a:t>
            </a:r>
          </a:p>
          <a:p>
            <a:pPr lvl="1"/>
            <a:r>
              <a:rPr lang="en-GB" dirty="0" smtClean="0"/>
              <a:t>Take </a:t>
            </a:r>
            <a:r>
              <a:rPr lang="en-GB" dirty="0"/>
              <a:t>advantage of great Windows services</a:t>
            </a:r>
          </a:p>
          <a:p>
            <a:pPr lvl="1"/>
            <a:r>
              <a:rPr lang="en-GB" dirty="0" smtClean="0"/>
              <a:t>Extend </a:t>
            </a:r>
            <a:r>
              <a:rPr lang="en-GB" dirty="0"/>
              <a:t>your app to take advantage of Universal Windows Platform </a:t>
            </a:r>
            <a:r>
              <a:rPr lang="en-GB" dirty="0" smtClean="0"/>
              <a:t>features</a:t>
            </a:r>
          </a:p>
          <a:p>
            <a:pPr lvl="1"/>
            <a:endParaRPr lang="en-GB" dirty="0"/>
          </a:p>
          <a:p>
            <a:r>
              <a:rPr lang="en-GB" sz="3600" dirty="0" smtClean="0"/>
              <a:t>Get the Developer Preview: </a:t>
            </a:r>
          </a:p>
          <a:p>
            <a:r>
              <a:rPr lang="en-GB" sz="3200" dirty="0" smtClean="0"/>
              <a:t>https</a:t>
            </a:r>
            <a:r>
              <a:rPr lang="en-GB" sz="3200" dirty="0"/>
              <a:t>://</a:t>
            </a:r>
            <a:r>
              <a:rPr lang="en-GB" sz="3200" dirty="0" smtClean="0"/>
              <a:t>dev.windows.com/en-us/uwp-bridges/ios </a:t>
            </a:r>
          </a:p>
          <a:p>
            <a:r>
              <a:rPr lang="en-GB" dirty="0" smtClean="0"/>
              <a:t>Code is open source: </a:t>
            </a:r>
          </a:p>
          <a:p>
            <a:r>
              <a:rPr lang="en-GB" sz="2800" dirty="0" smtClean="0"/>
              <a:t>https</a:t>
            </a:r>
            <a:r>
              <a:rPr lang="en-GB" sz="2800" dirty="0"/>
              <a:t>://github.com/Microsoft/WinObjC</a:t>
            </a:r>
            <a:r>
              <a:rPr lang="en-GB" sz="2800" dirty="0" smtClean="0"/>
              <a:t>/</a:t>
            </a:r>
          </a:p>
        </p:txBody>
      </p:sp>
    </p:spTree>
    <p:extLst>
      <p:ext uri="{BB962C8B-B14F-4D97-AF65-F5344CB8AC3E}">
        <p14:creationId xmlns:p14="http://schemas.microsoft.com/office/powerpoint/2010/main" val="42697444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Centennial</a:t>
            </a:r>
            <a:endParaRPr lang="en-GB" dirty="0"/>
          </a:p>
        </p:txBody>
      </p:sp>
      <p:sp>
        <p:nvSpPr>
          <p:cNvPr id="3" name="Text Placeholder 2"/>
          <p:cNvSpPr>
            <a:spLocks noGrp="1"/>
          </p:cNvSpPr>
          <p:nvPr>
            <p:ph type="body" sz="quarter" idx="10"/>
          </p:nvPr>
        </p:nvSpPr>
        <p:spPr>
          <a:xfrm>
            <a:off x="269239" y="1189177"/>
            <a:ext cx="11653523" cy="3804888"/>
          </a:xfrm>
        </p:spPr>
        <p:txBody>
          <a:bodyPr/>
          <a:lstStyle/>
          <a:p>
            <a:r>
              <a:rPr lang="en-GB" dirty="0" smtClean="0"/>
              <a:t>Package </a:t>
            </a:r>
            <a:r>
              <a:rPr lang="en-GB" dirty="0"/>
              <a:t>and publish </a:t>
            </a:r>
            <a:r>
              <a:rPr lang="en-GB" dirty="0" smtClean="0"/>
              <a:t>existing </a:t>
            </a:r>
            <a:r>
              <a:rPr lang="en-GB" dirty="0"/>
              <a:t>.NET and Win32-based Windows applications to the Windows </a:t>
            </a:r>
            <a:r>
              <a:rPr lang="en-GB" dirty="0" smtClean="0"/>
              <a:t>Store</a:t>
            </a:r>
          </a:p>
          <a:p>
            <a:r>
              <a:rPr lang="en-GB" dirty="0" smtClean="0"/>
              <a:t>Use </a:t>
            </a:r>
            <a:r>
              <a:rPr lang="en-GB" dirty="0"/>
              <a:t>Centennial to call common UWP APIs and </a:t>
            </a:r>
            <a:r>
              <a:rPr lang="en-GB" dirty="0" smtClean="0"/>
              <a:t>services</a:t>
            </a:r>
          </a:p>
          <a:p>
            <a:endParaRPr lang="en-GB" dirty="0"/>
          </a:p>
          <a:p>
            <a:r>
              <a:rPr lang="en-GB" dirty="0" smtClean="0"/>
              <a:t>More information </a:t>
            </a:r>
            <a:r>
              <a:rPr lang="en-GB" smtClean="0"/>
              <a:t>coming soon…</a:t>
            </a:r>
            <a:endParaRPr lang="en-GB" dirty="0"/>
          </a:p>
        </p:txBody>
      </p:sp>
    </p:spTree>
    <p:extLst>
      <p:ext uri="{BB962C8B-B14F-4D97-AF65-F5344CB8AC3E}">
        <p14:creationId xmlns:p14="http://schemas.microsoft.com/office/powerpoint/2010/main" val="233350763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Development </a:t>
            </a:r>
            <a:r>
              <a:rPr lang="en-GB" dirty="0" smtClean="0"/>
              <a:t>tools</a:t>
            </a:r>
            <a:endParaRPr lang="en-GB" dirty="0"/>
          </a:p>
        </p:txBody>
      </p:sp>
    </p:spTree>
    <p:extLst>
      <p:ext uri="{BB962C8B-B14F-4D97-AF65-F5344CB8AC3E}">
        <p14:creationId xmlns:p14="http://schemas.microsoft.com/office/powerpoint/2010/main" val="5735411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4025564" y="3014536"/>
            <a:ext cx="4140877" cy="535146"/>
          </a:xfrm>
          <a:prstGeom prst="rect">
            <a:avLst/>
          </a:prstGeom>
          <a:noFill/>
        </p:spPr>
        <p:txBody>
          <a:bodyPr wrap="none">
            <a:spAutoFit/>
          </a:bodyPr>
          <a:lstStyle/>
          <a:p>
            <a:pPr algn="ctr" defTabSz="1242115" fontAlgn="base">
              <a:lnSpc>
                <a:spcPct val="90000"/>
              </a:lnSpc>
              <a:spcBef>
                <a:spcPct val="0"/>
              </a:spcBef>
              <a:spcAft>
                <a:spcPct val="0"/>
              </a:spcAft>
              <a:defRPr/>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5330" y="2954236"/>
            <a:ext cx="5501835" cy="664207"/>
          </a:xfrm>
          <a:prstGeom prst="rect">
            <a:avLst/>
          </a:prstGeom>
          <a:noFill/>
        </p:spPr>
        <p:txBody>
          <a:bodyPr wrap="square" lIns="137033" tIns="109626" rIns="137033" bIns="109626" rtlCol="0">
            <a:spAutoFit/>
          </a:bodyPr>
          <a:lstStyle/>
          <a:p>
            <a:pPr algn="ctr" defTabSz="913554">
              <a:lnSpc>
                <a:spcPct val="90000"/>
              </a:lnSpc>
              <a:spcBef>
                <a:spcPts val="599"/>
              </a:spcBef>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Universal </a:t>
            </a:r>
            <a:r>
              <a:rPr lang="en-US"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Apps</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2"/>
            <a:ext cx="2243479" cy="738135"/>
            <a:chOff x="7574900" y="3506973"/>
            <a:chExt cx="1688884" cy="610280"/>
          </a:xfrm>
        </p:grpSpPr>
        <p:sp>
          <p:nvSpPr>
            <p:cNvPr id="76" name="TextBox 75"/>
            <p:cNvSpPr txBox="1"/>
            <p:nvPr/>
          </p:nvSpPr>
          <p:spPr>
            <a:xfrm>
              <a:off x="7853238" y="3506973"/>
              <a:ext cx="1410546" cy="610280"/>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Store +</a:t>
              </a:r>
              <a:br>
                <a:rPr lang="en-US" sz="1599" dirty="0">
                  <a:solidFill>
                    <a:srgbClr val="0078D7">
                      <a:lumMod val="20000"/>
                      <a:lumOff val="80000"/>
                    </a:srgbClr>
                  </a:solidFill>
                </a:rPr>
              </a:br>
              <a:r>
                <a:rPr lang="en-US" sz="1599" dirty="0">
                  <a:solidFill>
                    <a:srgbClr val="0078D7">
                      <a:lumMod val="20000"/>
                      <a:lumOff val="80000"/>
                    </a:srgbClr>
                  </a:solidFill>
                </a:rPr>
                <a:t>One Dev Center</a:t>
              </a: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5" y="3871581"/>
            <a:ext cx="1524213"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en-US" sz="1599" dirty="0">
                  <a:solidFill>
                    <a:srgbClr val="0078D7">
                      <a:lumMod val="20000"/>
                      <a:lumOff val="80000"/>
                    </a:srgbClr>
                  </a:solidFill>
                </a:rPr>
                <a:t>Reuse Existing Code</a:t>
              </a:r>
            </a:p>
          </p:txBody>
        </p:sp>
      </p:grpSp>
      <p:grpSp>
        <p:nvGrpSpPr>
          <p:cNvPr id="83" name="One SDK"/>
          <p:cNvGrpSpPr/>
          <p:nvPr/>
        </p:nvGrpSpPr>
        <p:grpSpPr>
          <a:xfrm>
            <a:off x="5247800" y="4318234"/>
            <a:ext cx="1807782" cy="738135"/>
            <a:chOff x="4428826" y="3733778"/>
            <a:chExt cx="1357092" cy="554114"/>
          </a:xfrm>
        </p:grpSpPr>
        <p:sp>
          <p:nvSpPr>
            <p:cNvPr id="84" name="TextBox 83"/>
            <p:cNvSpPr txBox="1"/>
            <p:nvPr/>
          </p:nvSpPr>
          <p:spPr>
            <a:xfrm>
              <a:off x="4608153" y="3733778"/>
              <a:ext cx="117776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SDK + Tooling</a:t>
              </a: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78"/>
            <a:ext cx="2055208" cy="738136"/>
            <a:chOff x="1274764" y="3263907"/>
            <a:chExt cx="1542833" cy="554114"/>
          </a:xfrm>
        </p:grpSpPr>
        <p:sp>
          <p:nvSpPr>
            <p:cNvPr id="87" name="TextBox 86"/>
            <p:cNvSpPr txBox="1"/>
            <p:nvPr/>
          </p:nvSpPr>
          <p:spPr>
            <a:xfrm>
              <a:off x="1592022" y="3263907"/>
              <a:ext cx="122557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Adaptive </a:t>
              </a:r>
              <a:br>
                <a:rPr lang="en-US" sz="1599" dirty="0">
                  <a:solidFill>
                    <a:srgbClr val="0078D7">
                      <a:lumMod val="20000"/>
                      <a:lumOff val="80000"/>
                    </a:srgbClr>
                  </a:solidFill>
                </a:rPr>
              </a:br>
              <a:r>
                <a:rPr lang="en-US" sz="1599"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6"/>
            <a:ext cx="1917760" cy="738135"/>
            <a:chOff x="2810595" y="3636234"/>
            <a:chExt cx="1439652" cy="554114"/>
          </a:xfrm>
        </p:grpSpPr>
        <p:sp>
          <p:nvSpPr>
            <p:cNvPr id="95" name="TextBox 94"/>
            <p:cNvSpPr txBox="1"/>
            <p:nvPr/>
          </p:nvSpPr>
          <p:spPr>
            <a:xfrm>
              <a:off x="2988031" y="3636234"/>
              <a:ext cx="1262216"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Natural</a:t>
              </a:r>
              <a:br>
                <a:rPr lang="en-US" sz="1599" dirty="0">
                  <a:solidFill>
                    <a:srgbClr val="0078D7">
                      <a:lumMod val="20000"/>
                      <a:lumOff val="80000"/>
                    </a:srgbClr>
                  </a:solidFill>
                </a:rPr>
              </a:br>
              <a:r>
                <a:rPr lang="en-US" sz="1599"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7605" y="4348379"/>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314942" y="4346772"/>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972041" y="5207346"/>
            <a:ext cx="5904437" cy="664207"/>
          </a:xfrm>
          <a:prstGeom prst="rect">
            <a:avLst/>
          </a:prstGeom>
          <a:noFill/>
        </p:spPr>
        <p:txBody>
          <a:bodyPr wrap="none" lIns="137033" tIns="109626" rIns="137033" bIns="109626" rtlCol="0">
            <a:spAutoFit/>
          </a:bodyPr>
          <a:lstStyle/>
          <a:p>
            <a:pPr defTabSz="913554">
              <a:lnSpc>
                <a:spcPct val="90000"/>
              </a:lnSpc>
              <a:spcBef>
                <a:spcPts val="599"/>
              </a:spcBef>
            </a:pPr>
            <a:r>
              <a:rPr lang="en-US" sz="3197"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66680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Visual Studio 2015 </a:t>
            </a:r>
            <a:r>
              <a:rPr lang="en-GB" dirty="0" smtClean="0"/>
              <a:t>Editions</a:t>
            </a:r>
            <a:endParaRPr lang="en-GB" dirty="0"/>
          </a:p>
        </p:txBody>
      </p:sp>
      <p:sp>
        <p:nvSpPr>
          <p:cNvPr id="5" name="Text Placeholder 4"/>
          <p:cNvSpPr>
            <a:spLocks noGrp="1"/>
          </p:cNvSpPr>
          <p:nvPr>
            <p:ph type="body" sz="quarter" idx="10"/>
          </p:nvPr>
        </p:nvSpPr>
        <p:spPr>
          <a:xfrm>
            <a:off x="269239" y="1189177"/>
            <a:ext cx="11653523" cy="3714478"/>
          </a:xfrm>
        </p:spPr>
        <p:txBody>
          <a:bodyPr/>
          <a:lstStyle/>
          <a:p>
            <a:r>
              <a:rPr lang="en-GB" dirty="0"/>
              <a:t>Enterprise</a:t>
            </a:r>
          </a:p>
          <a:p>
            <a:pPr lvl="1"/>
            <a:r>
              <a:rPr lang="en-GB" dirty="0"/>
              <a:t>Architecture </a:t>
            </a:r>
            <a:r>
              <a:rPr lang="en-GB" dirty="0" smtClean="0"/>
              <a:t>Modelling, </a:t>
            </a:r>
            <a:r>
              <a:rPr lang="en-GB" dirty="0"/>
              <a:t>Diagnostics, VSO/ALM &amp; Release Management</a:t>
            </a:r>
          </a:p>
          <a:p>
            <a:r>
              <a:rPr lang="en-GB" dirty="0"/>
              <a:t>Professional</a:t>
            </a:r>
          </a:p>
          <a:p>
            <a:pPr lvl="1"/>
            <a:r>
              <a:rPr lang="en-GB" dirty="0"/>
              <a:t>Architecture Validation, VSO/ALM &amp; Feedback Management</a:t>
            </a:r>
          </a:p>
          <a:p>
            <a:r>
              <a:rPr lang="en-GB" dirty="0"/>
              <a:t>Community Editions</a:t>
            </a:r>
          </a:p>
          <a:p>
            <a:pPr lvl="1"/>
            <a:r>
              <a:rPr lang="en-GB" dirty="0"/>
              <a:t>Visual Studio Professional Edition</a:t>
            </a:r>
          </a:p>
          <a:p>
            <a:endParaRPr lang="en-GB" dirty="0"/>
          </a:p>
        </p:txBody>
      </p:sp>
    </p:spTree>
    <p:extLst>
      <p:ext uri="{BB962C8B-B14F-4D97-AF65-F5344CB8AC3E}">
        <p14:creationId xmlns:p14="http://schemas.microsoft.com/office/powerpoint/2010/main" val="105487375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817024" y="1497383"/>
            <a:ext cx="6327896" cy="494501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68052" y="1496490"/>
            <a:ext cx="2846980" cy="4887658"/>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981183" y="4059138"/>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346650" y="3330144"/>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GB" dirty="0"/>
              <a:t> Developer unlock</a:t>
            </a:r>
          </a:p>
        </p:txBody>
      </p:sp>
    </p:spTree>
    <p:extLst>
      <p:ext uri="{BB962C8B-B14F-4D97-AF65-F5344CB8AC3E}">
        <p14:creationId xmlns:p14="http://schemas.microsoft.com/office/powerpoint/2010/main" val="212867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0696" y="4127326"/>
            <a:ext cx="2721391" cy="2041042"/>
          </a:xfrm>
          <a:prstGeom prst="rect">
            <a:avLst/>
          </a:prstGeom>
        </p:spPr>
      </p:pic>
      <p:sp>
        <p:nvSpPr>
          <p:cNvPr id="3" name="Title 2"/>
          <p:cNvSpPr>
            <a:spLocks noGrp="1"/>
          </p:cNvSpPr>
          <p:nvPr>
            <p:ph type="title"/>
          </p:nvPr>
        </p:nvSpPr>
        <p:spPr/>
        <p:txBody>
          <a:bodyPr/>
          <a:lstStyle/>
          <a:p>
            <a:r>
              <a:rPr lang="en-GB" dirty="0"/>
              <a:t>Where can I develop?</a:t>
            </a:r>
          </a:p>
        </p:txBody>
      </p:sp>
      <p:sp>
        <p:nvSpPr>
          <p:cNvPr id="6" name="Text Placeholder 5"/>
          <p:cNvSpPr>
            <a:spLocks noGrp="1"/>
          </p:cNvSpPr>
          <p:nvPr>
            <p:ph type="body" sz="quarter" idx="10"/>
          </p:nvPr>
        </p:nvSpPr>
        <p:spPr/>
        <p:txBody>
          <a:bodyPr/>
          <a:lstStyle/>
          <a:p>
            <a:r>
              <a:rPr lang="en-GB" dirty="0"/>
              <a:t>Windows 10</a:t>
            </a:r>
          </a:p>
          <a:p>
            <a:pPr lvl="1"/>
            <a:r>
              <a:rPr lang="en-GB" dirty="0"/>
              <a:t>Requires Visual Studio 2015  </a:t>
            </a:r>
          </a:p>
          <a:p>
            <a:r>
              <a:rPr lang="en-GB" dirty="0"/>
              <a:t>Windows 8.1 &amp; Windows Server 2012 R2</a:t>
            </a:r>
          </a:p>
          <a:p>
            <a:pPr lvl="1"/>
            <a:r>
              <a:rPr lang="en-GB" dirty="0"/>
              <a:t>The Visual Studio designer does not function</a:t>
            </a:r>
          </a:p>
          <a:p>
            <a:pPr lvl="1"/>
            <a:r>
              <a:rPr lang="en-GB" dirty="0"/>
              <a:t>Debugging requires a Windows 10 device or Remote Debugging Tools</a:t>
            </a:r>
          </a:p>
          <a:p>
            <a:endParaRPr lang="en-GB" dirty="0"/>
          </a:p>
        </p:txBody>
      </p:sp>
    </p:spTree>
    <p:extLst>
      <p:ext uri="{BB962C8B-B14F-4D97-AF65-F5344CB8AC3E}">
        <p14:creationId xmlns:p14="http://schemas.microsoft.com/office/powerpoint/2010/main" val="304931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dev.windows.com</a:t>
            </a:r>
            <a:endParaRPr lang="en-GB"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6664" y="1189176"/>
            <a:ext cx="9880991" cy="53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068987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smtClean="0">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43717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A single API surface</a:t>
            </a:r>
          </a:p>
          <a:p>
            <a:r>
              <a:rPr lang="en-GB" dirty="0"/>
              <a:t>A guaranteed API surface</a:t>
            </a:r>
          </a:p>
          <a:p>
            <a:r>
              <a:rPr lang="en-GB" dirty="0"/>
              <a:t>The same on all devices</a:t>
            </a:r>
          </a:p>
          <a:p>
            <a:endParaRPr lang="en-GB" dirty="0"/>
          </a:p>
        </p:txBody>
      </p:sp>
      <p:grpSp>
        <p:nvGrpSpPr>
          <p:cNvPr id="7" name="Group 6"/>
          <p:cNvGrpSpPr/>
          <p:nvPr/>
        </p:nvGrpSpPr>
        <p:grpSpPr>
          <a:xfrm>
            <a:off x="7013410" y="3541749"/>
            <a:ext cx="4574659" cy="2642492"/>
            <a:chOff x="5904690" y="3144065"/>
            <a:chExt cx="5885233" cy="3042726"/>
          </a:xfrm>
        </p:grpSpPr>
        <p:sp>
          <p:nvSpPr>
            <p:cNvPr id="11" name="Rectangle 10"/>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12" name="Rectangle 11"/>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3" name="Rectangle 12"/>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4" name="Rectangle 13"/>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5" name="Snip Diagonal Corner Rectangle 14"/>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bg1"/>
                  </a:solidFill>
                </a:rPr>
                <a:t>Universal Windows Platform</a:t>
              </a:r>
            </a:p>
          </p:txBody>
        </p:sp>
      </p:grpSp>
      <p:sp>
        <p:nvSpPr>
          <p:cNvPr id="16" name="Chevron 15"/>
          <p:cNvSpPr/>
          <p:nvPr/>
        </p:nvSpPr>
        <p:spPr>
          <a:xfrm>
            <a:off x="6096001" y="3516136"/>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025" y="3574723"/>
            <a:ext cx="5287551" cy="338805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6863" y="4801542"/>
            <a:ext cx="5070700" cy="2765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63212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A whole lot of APIs…</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Many, many more….</a:t>
            </a:r>
          </a:p>
        </p:txBody>
      </p:sp>
    </p:spTree>
    <p:extLst>
      <p:ext uri="{BB962C8B-B14F-4D97-AF65-F5344CB8AC3E}">
        <p14:creationId xmlns:p14="http://schemas.microsoft.com/office/powerpoint/2010/main" val="536843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98773"/>
            <a:ext cx="11637012" cy="1660455"/>
          </a:xfrm>
        </p:spPr>
        <p:txBody>
          <a:bodyPr/>
          <a:lstStyle/>
          <a:p>
            <a:r>
              <a:rPr lang="en-US" dirty="0" smtClean="0">
                <a:latin typeface="Segoe UI Light" panose="020B0502040204020203" pitchFamily="34" charset="0"/>
                <a:cs typeface="Segoe UI Light" panose="020B0502040204020203" pitchFamily="34" charset="0"/>
              </a:rPr>
              <a:t>Apps don't target Windows 10,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apps target the UWP</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2216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415123" y="1566471"/>
            <a:ext cx="10771239" cy="3727174"/>
          </a:xfrm>
          <a:prstGeom prst="rect">
            <a:avLst/>
          </a:prstGeom>
        </p:spPr>
        <p:txBody>
          <a:bodyPr anchor="ctr" anchorCtr="0"/>
          <a:lstStyle/>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&lt;</a:t>
            </a:r>
            <a:r>
              <a:rPr lang="en-US" sz="3730" dirty="0" err="1">
                <a:solidFill>
                  <a:srgbClr val="A31515"/>
                </a:solidFill>
                <a:highlight>
                  <a:srgbClr val="FFFFFF"/>
                </a:highlight>
                <a:latin typeface="Consolas" panose="020B0609020204030204" pitchFamily="49" charset="0"/>
              </a:rPr>
              <a:t>TargetDeviceFamily</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a:solidFill>
                  <a:srgbClr val="FF0000"/>
                </a:solidFill>
                <a:highlight>
                  <a:srgbClr val="FFFFFF"/>
                </a:highlight>
                <a:latin typeface="Consolas" panose="020B0609020204030204" pitchFamily="49" charset="0"/>
              </a:rPr>
              <a:t>Name</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err="1">
                <a:solidFill>
                  <a:srgbClr val="0000FF"/>
                </a:solidFill>
                <a:highlight>
                  <a:srgbClr val="FFFFFF"/>
                </a:highlight>
                <a:latin typeface="Consolas" panose="020B0609020204030204" pitchFamily="49" charset="0"/>
              </a:rPr>
              <a:t>Windows.Universal</a:t>
            </a:r>
            <a:r>
              <a:rPr lang="en-US" sz="3730" dirty="0">
                <a:solidFill>
                  <a:srgbClr val="000000"/>
                </a:solidFill>
                <a:highlight>
                  <a:srgbClr val="FFFFFF"/>
                </a:highlight>
                <a:latin typeface="Consolas" panose="020B0609020204030204" pitchFamily="49" charset="0"/>
              </a:rPr>
              <a: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MinVersion</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10.0.10240.0</a:t>
            </a:r>
            <a:r>
              <a:rPr lang="en-US" sz="3730" dirty="0">
                <a:solidFill>
                  <a:srgbClr val="000000"/>
                </a:solidFill>
                <a:highlight>
                  <a:srgbClr val="FFFFFF"/>
                </a:highlight>
                <a:latin typeface="Consolas" panose="020B0609020204030204" pitchFamily="49" charset="0"/>
              </a:rPr>
              <a:t>" </a:t>
            </a:r>
          </a:p>
          <a:p>
            <a:pPr marL="0" indent="0" defTabSz="913554">
              <a:spcBef>
                <a:spcPts val="0"/>
              </a:spcBef>
              <a:buNone/>
            </a:pPr>
            <a:r>
              <a:rPr lang="en-US" sz="3730" dirty="0">
                <a:solidFill>
                  <a:srgbClr val="000000"/>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MaxVersionTested</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10.5.0.0</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/&gt;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endParaRPr lang="en-US" sz="3197"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90059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5692</Words>
  <Application>Microsoft Office PowerPoint</Application>
  <PresentationFormat>Widescreen</PresentationFormat>
  <Paragraphs>582</Paragraphs>
  <Slides>44</Slides>
  <Notes>38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44</vt:i4>
      </vt:variant>
    </vt:vector>
  </HeadingPairs>
  <TitlesOfParts>
    <vt:vector size="59" baseType="lpstr">
      <vt:lpstr>Arial</vt:lpstr>
      <vt:lpstr>Avenir LT Pro 45 Book</vt:lpstr>
      <vt:lpstr>Calibri</vt:lpstr>
      <vt:lpstr>Consolas</vt:lpstr>
      <vt:lpstr>ＭＳ Ｐゴシック</vt:lpstr>
      <vt:lpstr>Segoe Pro Light</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Introduction to the Windows 10 Universal Windows Platform Developer’s Guide to Windows 10</vt:lpstr>
      <vt:lpstr>The convergence journey</vt:lpstr>
      <vt:lpstr>PowerPoint Presentation</vt:lpstr>
      <vt:lpstr>PowerPoint Presentation</vt:lpstr>
      <vt:lpstr>PowerPoint Presentation</vt:lpstr>
      <vt:lpstr>Universal Windows Platform </vt:lpstr>
      <vt:lpstr>A whole lot of APIs…</vt:lpstr>
      <vt:lpstr>Apps don't target Windows 10,  apps target the UWP</vt:lpstr>
      <vt:lpstr>PowerPoint Presentation</vt:lpstr>
      <vt:lpstr>The Universal Windows Platform can update at its own cadence</vt:lpstr>
      <vt:lpstr>Windows app </vt:lpstr>
      <vt:lpstr>Demo: Hello devices</vt:lpstr>
      <vt:lpstr>Universal Windows Platform </vt:lpstr>
      <vt:lpstr>PowerPoint Presentation</vt:lpstr>
      <vt:lpstr>Each family offers its own shell and adds features to those it inherits</vt:lpstr>
      <vt:lpstr>Adaptive UI</vt:lpstr>
      <vt:lpstr>Adaptive design </vt:lpstr>
      <vt:lpstr>Adaptive design</vt:lpstr>
      <vt:lpstr>Tailored design</vt:lpstr>
      <vt:lpstr>Continuum for Convertibles and Phones</vt:lpstr>
      <vt:lpstr>Users love apps that give a great experience  on all their devices</vt:lpstr>
      <vt:lpstr>Demo: Adaptive UI</vt:lpstr>
      <vt:lpstr>Adaptive code</vt:lpstr>
      <vt:lpstr>Platform extensions </vt:lpstr>
      <vt:lpstr>Platform extensions don't invalidate  binaries on other devices</vt:lpstr>
      <vt:lpstr>PowerPoint Presentation</vt:lpstr>
      <vt:lpstr>Test capabilities at runtime </vt:lpstr>
      <vt:lpstr>Demo: Adaptive code</vt:lpstr>
      <vt:lpstr>Microsoft Edge and Web Platform</vt:lpstr>
      <vt:lpstr>Microsoft EdgeHTML</vt:lpstr>
      <vt:lpstr>PowerPoint Presentation</vt:lpstr>
      <vt:lpstr>PowerPoint Presentation</vt:lpstr>
      <vt:lpstr>Bridging Technologies</vt:lpstr>
      <vt:lpstr>PowerPoint Presentation</vt:lpstr>
      <vt:lpstr>Demo Microsoft Edge, Hosted web apps</vt:lpstr>
      <vt:lpstr>Windows Bridge for Android (a.k.a. Project Astoria)</vt:lpstr>
      <vt:lpstr>Windows Bridge for iOS (previously known as ‘Project Islandwood’)</vt:lpstr>
      <vt:lpstr>Project Centennial</vt:lpstr>
      <vt:lpstr>Development tools</vt:lpstr>
      <vt:lpstr>Visual Studio 2015 Editions</vt:lpstr>
      <vt:lpstr> Developer unlock</vt:lpstr>
      <vt:lpstr>Where can I develop?</vt:lpstr>
      <vt:lpstr>dev.windows.com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2015-08-17T14:45:29Z</dcterms:created>
  <dcterms:modified xsi:type="dcterms:W3CDTF">2015-09-04T16:21:32Z</dcterms:modified>
</cp:coreProperties>
</file>